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bg>
      <p:bgPr>
        <a:solidFill>
          <a:srgbClr val="3B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58040" y="944481"/>
            <a:ext cx="10949870" cy="235746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half" idx="1"/>
          </p:nvPr>
        </p:nvSpPr>
        <p:spPr>
          <a:xfrm>
            <a:off x="658040" y="3683117"/>
            <a:ext cx="10949870" cy="16557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marL="0" indent="457215">
              <a:buSzTx/>
              <a:buFontTx/>
              <a:buNone/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2pPr>
            <a:lvl3pPr marL="0" indent="914430">
              <a:buSzTx/>
              <a:buFontTx/>
              <a:buNone/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3pPr>
            <a:lvl4pPr marL="0" indent="1371644">
              <a:buSzTx/>
              <a:buFontTx/>
              <a:buNone/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4pPr>
            <a:lvl5pPr marL="0" indent="1828861">
              <a:buSzTx/>
              <a:buFontTx/>
              <a:buNone/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TextBox 30"/>
          <p:cNvSpPr txBox="1"/>
          <p:nvPr/>
        </p:nvSpPr>
        <p:spPr>
          <a:xfrm>
            <a:off x="9501033" y="5514362"/>
            <a:ext cx="2541104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400"/>
              </a:spcBef>
              <a:defRPr sz="1900">
                <a:solidFill>
                  <a:srgbClr val="E7E6E6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Gergely Kalapos</a:t>
            </a:r>
          </a:p>
          <a:p>
            <a:pPr>
              <a:spcBef>
                <a:spcPts val="400"/>
              </a:spcBef>
              <a:defRPr sz="1900">
                <a:solidFill>
                  <a:srgbClr val="E7E6E6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     @gregkalapos</a:t>
            </a:r>
          </a:p>
          <a:p>
            <a:pPr>
              <a:spcBef>
                <a:spcPts val="400"/>
              </a:spcBef>
              <a:defRPr sz="1900">
                <a:solidFill>
                  <a:srgbClr val="E7E6E6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    www.kalapos.net</a:t>
            </a:r>
          </a:p>
          <a:p>
            <a:pPr algn="r">
              <a:spcBef>
                <a:spcPts val="400"/>
              </a:spcBef>
              <a:defRPr sz="1900">
                <a:latin typeface="Segoe UI"/>
                <a:ea typeface="Segoe UI"/>
                <a:cs typeface="Segoe UI"/>
                <a:sym typeface="Segoe UI"/>
              </a:defRPr>
            </a:pPr>
            <a:r>
              <a:t> </a:t>
            </a:r>
          </a:p>
        </p:txBody>
      </p:sp>
      <p:pic>
        <p:nvPicPr>
          <p:cNvPr id="1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2674" y="5845737"/>
            <a:ext cx="406577" cy="406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Graphic 1024" descr="Graphic 10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7255" y="6276583"/>
            <a:ext cx="297415" cy="297424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/>
          <p:nvPr>
            <p:ph type="title"/>
          </p:nvPr>
        </p:nvSpPr>
        <p:spPr>
          <a:xfrm>
            <a:off x="839788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12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81" indent="-261266">
              <a:defRPr sz="3200"/>
            </a:lvl2pPr>
            <a:lvl3pPr marL="1219240" indent="-304810">
              <a:defRPr sz="3200"/>
            </a:lvl3pPr>
            <a:lvl4pPr marL="1737417" indent="-365772">
              <a:defRPr sz="3200"/>
            </a:lvl4pPr>
            <a:lvl5pPr marL="2194632" indent="-365772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Text Placeholder 3"/>
          <p:cNvSpPr/>
          <p:nvPr>
            <p:ph type="body" sz="quarter" idx="13"/>
          </p:nvPr>
        </p:nvSpPr>
        <p:spPr>
          <a:xfrm>
            <a:off x="839788" y="2057400"/>
            <a:ext cx="3932238" cy="381158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Text"/>
          <p:cNvSpPr txBox="1"/>
          <p:nvPr>
            <p:ph type="title"/>
          </p:nvPr>
        </p:nvSpPr>
        <p:spPr>
          <a:xfrm>
            <a:off x="839788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22" name="Picture Placeholder 2"/>
          <p:cNvSpPr/>
          <p:nvPr>
            <p:ph type="pic" sz="half" idx="13"/>
          </p:nvPr>
        </p:nvSpPr>
        <p:spPr>
          <a:xfrm>
            <a:off x="5183187" y="987425"/>
            <a:ext cx="617220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Body Level One…"/>
          <p:cNvSpPr txBox="1"/>
          <p:nvPr>
            <p:ph type="body" sz="quarter" idx="1"/>
          </p:nvPr>
        </p:nvSpPr>
        <p:spPr>
          <a:xfrm>
            <a:off x="839788" y="2057400"/>
            <a:ext cx="3932239" cy="38115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15">
              <a:buSzTx/>
              <a:buFontTx/>
              <a:buNone/>
              <a:defRPr sz="1600"/>
            </a:lvl2pPr>
            <a:lvl3pPr marL="0" indent="914430">
              <a:buSzTx/>
              <a:buFontTx/>
              <a:buNone/>
              <a:defRPr sz="1600"/>
            </a:lvl3pPr>
            <a:lvl4pPr marL="0" indent="1371644">
              <a:buSzTx/>
              <a:buFontTx/>
              <a:buNone/>
              <a:defRPr sz="1600"/>
            </a:lvl4pPr>
            <a:lvl5pPr marL="0" indent="1828861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Text"/>
          <p:cNvSpPr txBox="1"/>
          <p:nvPr>
            <p:ph type="title"/>
          </p:nvPr>
        </p:nvSpPr>
        <p:spPr>
          <a:xfrm>
            <a:off x="653666" y="651001"/>
            <a:ext cx="10712001" cy="5454401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pli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Text"/>
          <p:cNvSpPr txBox="1"/>
          <p:nvPr>
            <p:ph type="title"/>
          </p:nvPr>
        </p:nvSpPr>
        <p:spPr>
          <a:xfrm>
            <a:off x="354000" y="1644232"/>
            <a:ext cx="5393600" cy="1976401"/>
          </a:xfrm>
          <a:prstGeom prst="rect">
            <a:avLst/>
          </a:prstGeom>
        </p:spPr>
        <p:txBody>
          <a:bodyPr lIns="91424" tIns="91424" rIns="91424" bIns="91424" anchor="b"/>
          <a:lstStyle>
            <a:lvl1pPr algn="ctr">
              <a:defRPr sz="5600">
                <a:solidFill>
                  <a:srgbClr val="43434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0" name="Body Level One…"/>
          <p:cNvSpPr txBox="1"/>
          <p:nvPr>
            <p:ph type="body" sz="quarter" idx="1"/>
          </p:nvPr>
        </p:nvSpPr>
        <p:spPr>
          <a:xfrm>
            <a:off x="354000" y="3705955"/>
            <a:ext cx="5393600" cy="1646801"/>
          </a:xfrm>
          <a:prstGeom prst="rect">
            <a:avLst/>
          </a:prstGeom>
        </p:spPr>
        <p:txBody>
          <a:bodyPr lIns="91424" tIns="91424" rIns="91424" bIns="91424"/>
          <a:lstStyle>
            <a:lvl1pPr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</a:lvl1pPr>
            <a:lvl2pPr marL="228607" indent="228607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</a:lvl2pPr>
            <a:lvl3pPr marL="228607" indent="685822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</a:lvl3pPr>
            <a:lvl4pPr marL="228607" indent="1143037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</a:lvl4pPr>
            <a:lvl5pPr marL="228607" indent="1600252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" name="Shape 126"/>
          <p:cNvSpPr txBox="1"/>
          <p:nvPr>
            <p:ph type="body" sz="half" idx="13"/>
          </p:nvPr>
        </p:nvSpPr>
        <p:spPr>
          <a:xfrm>
            <a:off x="6586001" y="965601"/>
            <a:ext cx="5116001" cy="4926801"/>
          </a:xfrm>
          <a:prstGeom prst="rect">
            <a:avLst/>
          </a:prstGeom>
        </p:spPr>
        <p:txBody>
          <a:bodyPr lIns="91424" tIns="91424" rIns="91424" bIns="91424" anchor="ctr"/>
          <a:lstStyle/>
          <a:p>
            <a:pPr>
              <a:spcBef>
                <a:spcPts val="0"/>
              </a:spcBef>
              <a:buClr>
                <a:srgbClr val="FFFFFF"/>
              </a:buClr>
              <a:buFont typeface="Trebuchet MS"/>
              <a:defRPr sz="2900">
                <a:solidFill>
                  <a:srgbClr val="FFFFFF"/>
                </a:solidFill>
              </a:defRPr>
            </a:pPr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xfrm>
            <a:off x="614601" y="1664399"/>
            <a:ext cx="10962800" cy="2618002"/>
          </a:xfrm>
          <a:prstGeom prst="rect">
            <a:avLst/>
          </a:prstGeom>
        </p:spPr>
        <p:txBody>
          <a:bodyPr lIns="91424" tIns="91424" rIns="91424" bIns="91424" anchor="b"/>
          <a:lstStyle>
            <a:lvl1pPr algn="ctr">
              <a:defRPr sz="16000">
                <a:solidFill>
                  <a:srgbClr val="F3F3F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sz="quarter" idx="1"/>
          </p:nvPr>
        </p:nvSpPr>
        <p:spPr>
          <a:xfrm>
            <a:off x="2127200" y="4365233"/>
            <a:ext cx="7937601" cy="1734401"/>
          </a:xfrm>
          <a:prstGeom prst="rect">
            <a:avLst/>
          </a:prstGeom>
        </p:spPr>
        <p:txBody>
          <a:bodyPr lIns="91424" tIns="91424" rIns="91424" bIns="91424"/>
          <a:lstStyle>
            <a:lvl1pPr algn="ctr">
              <a:spcBef>
                <a:spcPts val="0"/>
              </a:spcBef>
              <a:buClr>
                <a:srgbClr val="F3F3F3"/>
              </a:buClr>
              <a:buFont typeface="Trebuchet MS"/>
              <a:defRPr>
                <a:solidFill>
                  <a:srgbClr val="F3F3F3"/>
                </a:solidFill>
              </a:defRPr>
            </a:lvl1pPr>
            <a:lvl2pPr algn="ctr">
              <a:spcBef>
                <a:spcPts val="0"/>
              </a:spcBef>
              <a:buClr>
                <a:srgbClr val="F3F3F3"/>
              </a:buClr>
              <a:buFont typeface="Trebuchet MS"/>
              <a:defRPr>
                <a:solidFill>
                  <a:srgbClr val="F3F3F3"/>
                </a:solidFill>
              </a:defRPr>
            </a:lvl2pPr>
            <a:lvl3pPr algn="ctr">
              <a:spcBef>
                <a:spcPts val="0"/>
              </a:spcBef>
              <a:buClr>
                <a:srgbClr val="F3F3F3"/>
              </a:buClr>
              <a:buFont typeface="Trebuchet MS"/>
              <a:defRPr>
                <a:solidFill>
                  <a:srgbClr val="F3F3F3"/>
                </a:solidFill>
              </a:defRPr>
            </a:lvl3pPr>
            <a:lvl4pPr algn="ctr">
              <a:spcBef>
                <a:spcPts val="0"/>
              </a:spcBef>
              <a:buClr>
                <a:srgbClr val="F3F3F3"/>
              </a:buClr>
              <a:buFont typeface="Trebuchet MS"/>
              <a:defRPr>
                <a:solidFill>
                  <a:srgbClr val="F3F3F3"/>
                </a:solidFill>
              </a:defRPr>
            </a:lvl4pPr>
            <a:lvl5pPr algn="ctr">
              <a:spcBef>
                <a:spcPts val="0"/>
              </a:spcBef>
              <a:buClr>
                <a:srgbClr val="F3F3F3"/>
              </a:buClr>
              <a:buFont typeface="Trebuchet MS"/>
              <a:defRPr>
                <a:solidFill>
                  <a:srgbClr val="F3F3F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Text"/>
          <p:cNvSpPr txBox="1"/>
          <p:nvPr>
            <p:ph type="title"/>
          </p:nvPr>
        </p:nvSpPr>
        <p:spPr>
          <a:xfrm>
            <a:off x="629200" y="984969"/>
            <a:ext cx="10962800" cy="1023601"/>
          </a:xfrm>
          <a:prstGeom prst="rect">
            <a:avLst/>
          </a:prstGeom>
        </p:spPr>
        <p:txBody>
          <a:bodyPr lIns="91424" tIns="91424" rIns="91424" bIns="91424" anchor="b"/>
          <a:lstStyle/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half" idx="1"/>
          </p:nvPr>
        </p:nvSpPr>
        <p:spPr>
          <a:xfrm>
            <a:off x="629200" y="2558769"/>
            <a:ext cx="5333201" cy="3613599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spcBef>
                <a:spcPts val="0"/>
              </a:spcBef>
              <a:buClr>
                <a:srgbClr val="434343"/>
              </a:buClr>
              <a:buFont typeface="Trebuchet MS"/>
              <a:defRPr sz="2600">
                <a:solidFill>
                  <a:srgbClr val="434343"/>
                </a:solidFill>
              </a:defRPr>
            </a:lvl1pPr>
            <a:lvl2pPr marL="704873" indent="-247658">
              <a:spcBef>
                <a:spcPts val="0"/>
              </a:spcBef>
              <a:buClr>
                <a:srgbClr val="434343"/>
              </a:buClr>
              <a:buFont typeface="Trebuchet MS"/>
              <a:defRPr sz="2600">
                <a:solidFill>
                  <a:srgbClr val="434343"/>
                </a:solidFill>
              </a:defRPr>
            </a:lvl2pPr>
            <a:lvl3pPr marL="1197468" indent="-283038">
              <a:spcBef>
                <a:spcPts val="0"/>
              </a:spcBef>
              <a:buClr>
                <a:srgbClr val="434343"/>
              </a:buClr>
              <a:buFont typeface="Trebuchet MS"/>
              <a:defRPr sz="2600">
                <a:solidFill>
                  <a:srgbClr val="434343"/>
                </a:solidFill>
              </a:defRPr>
            </a:lvl3pPr>
            <a:lvl4pPr marL="1701856" indent="-330211">
              <a:spcBef>
                <a:spcPts val="0"/>
              </a:spcBef>
              <a:buClr>
                <a:srgbClr val="434343"/>
              </a:buClr>
              <a:buFont typeface="Trebuchet MS"/>
              <a:defRPr sz="2600">
                <a:solidFill>
                  <a:srgbClr val="434343"/>
                </a:solidFill>
              </a:defRPr>
            </a:lvl4pPr>
            <a:lvl5pPr marL="2159071" indent="-330211">
              <a:spcBef>
                <a:spcPts val="0"/>
              </a:spcBef>
              <a:buClr>
                <a:srgbClr val="434343"/>
              </a:buClr>
              <a:buFont typeface="Trebuchet MS"/>
              <a:defRPr sz="2600">
                <a:solidFill>
                  <a:srgbClr val="43434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Shape 109"/>
          <p:cNvSpPr txBox="1"/>
          <p:nvPr>
            <p:ph type="body" sz="half" idx="13"/>
          </p:nvPr>
        </p:nvSpPr>
        <p:spPr>
          <a:xfrm>
            <a:off x="6259000" y="2558769"/>
            <a:ext cx="5333201" cy="3613599"/>
          </a:xfrm>
          <a:prstGeom prst="rect">
            <a:avLst/>
          </a:prstGeom>
        </p:spPr>
        <p:txBody>
          <a:bodyPr lIns="91424" tIns="91424" rIns="91424" bIns="91424"/>
          <a:lstStyle/>
          <a:p>
            <a:pPr>
              <a:spcBef>
                <a:spcPts val="0"/>
              </a:spcBef>
              <a:buClr>
                <a:srgbClr val="434343"/>
              </a:buClr>
              <a:buFont typeface="Trebuchet MS"/>
              <a:defRPr sz="2600">
                <a:solidFill>
                  <a:srgbClr val="434343"/>
                </a:solidFill>
              </a:defRPr>
            </a:pP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and Subsection Title">
    <p:bg>
      <p:bgPr>
        <a:solidFill>
          <a:srgbClr val="F370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Text"/>
          <p:cNvSpPr txBox="1"/>
          <p:nvPr>
            <p:ph type="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lIns="91424" tIns="91424" rIns="91424" bIns="91424" anchor="b"/>
          <a:lstStyle>
            <a:lvl1pPr>
              <a:defRPr sz="6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Body Level One…"/>
          <p:cNvSpPr txBox="1"/>
          <p:nvPr>
            <p:ph type="body" sz="quarter" idx="1"/>
          </p:nvPr>
        </p:nvSpPr>
        <p:spPr>
          <a:xfrm>
            <a:off x="520700" y="3718840"/>
            <a:ext cx="10962800" cy="577201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1pPr>
            <a:lvl2pPr marL="228607" indent="22860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2pPr>
            <a:lvl3pPr marL="228607" indent="685822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3pPr>
            <a:lvl4pPr marL="228607" indent="1143037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4pPr>
            <a:lvl5pPr marL="228607" indent="1600252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9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Body Level One…"/>
          <p:cNvSpPr txBox="1"/>
          <p:nvPr>
            <p:ph type="body" sz="half" idx="1"/>
          </p:nvPr>
        </p:nvSpPr>
        <p:spPr>
          <a:xfrm>
            <a:off x="7345680" y="1497705"/>
            <a:ext cx="4582160" cy="4221848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  <a:lvl2pPr>
              <a:defRPr>
                <a:latin typeface="Segoe UI"/>
                <a:ea typeface="Segoe UI"/>
                <a:cs typeface="Segoe UI"/>
                <a:sym typeface="Segoe UI"/>
              </a:defRPr>
            </a:lvl2pPr>
            <a:lvl3pPr>
              <a:defRPr>
                <a:latin typeface="Segoe UI"/>
                <a:ea typeface="Segoe UI"/>
                <a:cs typeface="Segoe UI"/>
                <a:sym typeface="Segoe UI"/>
              </a:defRPr>
            </a:lvl3pPr>
            <a:lvl4pPr>
              <a:defRPr>
                <a:latin typeface="Segoe UI"/>
                <a:ea typeface="Segoe UI"/>
                <a:cs typeface="Segoe UI"/>
                <a:sym typeface="Segoe UI"/>
              </a:defRPr>
            </a:lvl4pPr>
            <a:lvl5pPr>
              <a:defRPr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xfrm>
            <a:off x="0" y="-28956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4800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86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ho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Text"/>
          <p:cNvSpPr txBox="1"/>
          <p:nvPr>
            <p:ph type="title"/>
          </p:nvPr>
        </p:nvSpPr>
        <p:spPr>
          <a:xfrm>
            <a:off x="354000" y="4516832"/>
            <a:ext cx="5393600" cy="1976401"/>
          </a:xfrm>
          <a:prstGeom prst="rect">
            <a:avLst/>
          </a:prstGeom>
        </p:spPr>
        <p:txBody>
          <a:bodyPr lIns="91424" tIns="91424" rIns="91424" bIns="91424" anchor="t"/>
          <a:lstStyle>
            <a:lvl1pPr algn="ctr">
              <a:defRPr sz="3200">
                <a:solidFill>
                  <a:srgbClr val="4285F4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5" name="Body Level One…"/>
          <p:cNvSpPr txBox="1"/>
          <p:nvPr>
            <p:ph type="body" sz="half" idx="1"/>
          </p:nvPr>
        </p:nvSpPr>
        <p:spPr>
          <a:xfrm>
            <a:off x="6586001" y="965602"/>
            <a:ext cx="5116001" cy="4926802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spcBef>
                <a:spcPts val="0"/>
              </a:spcBef>
              <a:buClr>
                <a:srgbClr val="FFFFFF"/>
              </a:buClr>
              <a:buFont typeface="Trebuchet MS"/>
              <a:defRPr sz="2900">
                <a:solidFill>
                  <a:srgbClr val="FFFFFF"/>
                </a:solidFill>
              </a:defRPr>
            </a:lvl1pPr>
            <a:lvl2pPr marL="772911" indent="-315696">
              <a:spcBef>
                <a:spcPts val="0"/>
              </a:spcBef>
              <a:buClr>
                <a:srgbClr val="FFFFFF"/>
              </a:buClr>
              <a:buFont typeface="Trebuchet MS"/>
              <a:defRPr sz="2900">
                <a:solidFill>
                  <a:srgbClr val="FFFFFF"/>
                </a:solidFill>
              </a:defRPr>
            </a:lvl2pPr>
            <a:lvl3pPr marL="1245911" indent="-331481">
              <a:spcBef>
                <a:spcPts val="0"/>
              </a:spcBef>
              <a:buClr>
                <a:srgbClr val="FFFFFF"/>
              </a:buClr>
              <a:buFont typeface="Trebuchet MS"/>
              <a:defRPr sz="2900">
                <a:solidFill>
                  <a:srgbClr val="FFFFFF"/>
                </a:solidFill>
              </a:defRPr>
            </a:lvl3pPr>
            <a:lvl4pPr marL="1739957" indent="-368312">
              <a:spcBef>
                <a:spcPts val="0"/>
              </a:spcBef>
              <a:buClr>
                <a:srgbClr val="FFFFFF"/>
              </a:buClr>
              <a:buFont typeface="Trebuchet MS"/>
              <a:defRPr sz="2900">
                <a:solidFill>
                  <a:srgbClr val="FFFFFF"/>
                </a:solidFill>
              </a:defRPr>
            </a:lvl4pPr>
            <a:lvl5pPr marL="2197172" indent="-368312">
              <a:spcBef>
                <a:spcPts val="0"/>
              </a:spcBef>
              <a:buClr>
                <a:srgbClr val="FFFFFF"/>
              </a:buClr>
              <a:buFont typeface="Trebuchet MS"/>
              <a:defRPr sz="29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96" name="Shape 132" descr="Shape 132"/>
          <p:cNvPicPr>
            <a:picLocks noChangeAspect="1"/>
          </p:cNvPicPr>
          <p:nvPr/>
        </p:nvPicPr>
        <p:blipFill>
          <a:blip r:embed="rId2">
            <a:extLst/>
          </a:blip>
          <a:srcRect l="0" t="0" r="1" b="1"/>
          <a:stretch>
            <a:fillRect/>
          </a:stretch>
        </p:blipFill>
        <p:spPr>
          <a:xfrm>
            <a:off x="1594246" y="1223969"/>
            <a:ext cx="2913064" cy="3054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4837"/>
                  <a:pt x="0" y="10801"/>
                </a:cubicBezTo>
                <a:cubicBezTo>
                  <a:pt x="0" y="16766"/>
                  <a:pt x="4835" y="21600"/>
                  <a:pt x="10800" y="21600"/>
                </a:cubicBezTo>
                <a:cubicBezTo>
                  <a:pt x="16765" y="21600"/>
                  <a:pt x="21600" y="16766"/>
                  <a:pt x="21600" y="10801"/>
                </a:cubicBezTo>
                <a:cubicBezTo>
                  <a:pt x="21600" y="4837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7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xfrm>
            <a:off x="0" y="-28956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4800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idx="1"/>
          </p:nvPr>
        </p:nvSpPr>
        <p:spPr>
          <a:xfrm>
            <a:off x="538480" y="1549059"/>
            <a:ext cx="11043920" cy="4980707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>
              <a:spcBef>
                <a:spcPts val="1800"/>
              </a:spcBef>
              <a:defRPr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2pPr>
            <a:lvl3pPr>
              <a:spcBef>
                <a:spcPts val="1800"/>
              </a:spcBef>
              <a:defRPr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3pPr>
            <a:lvl4pPr>
              <a:spcBef>
                <a:spcPts val="1800"/>
              </a:spcBef>
              <a:defRPr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4pPr>
            <a:lvl5pPr>
              <a:spcBef>
                <a:spcPts val="1800"/>
              </a:spcBef>
              <a:defRPr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Slide">
    <p:bg>
      <p:bgPr>
        <a:solidFill>
          <a:srgbClr val="3B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58040" y="944481"/>
            <a:ext cx="10949870" cy="2357461"/>
          </a:xfrm>
          <a:prstGeom prst="rect">
            <a:avLst/>
          </a:prstGeom>
        </p:spPr>
        <p:txBody>
          <a:bodyPr anchor="b"/>
          <a:lstStyle>
            <a:lvl1pPr algn="ctr">
              <a:defRPr sz="72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half" idx="1"/>
          </p:nvPr>
        </p:nvSpPr>
        <p:spPr>
          <a:xfrm>
            <a:off x="658040" y="3683117"/>
            <a:ext cx="1094987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marL="0" indent="457215" algn="ctr">
              <a:buSzTx/>
              <a:buFontTx/>
              <a:buNone/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2pPr>
            <a:lvl3pPr marL="0" indent="914430" algn="ctr">
              <a:buSzTx/>
              <a:buFontTx/>
              <a:buNone/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3pPr>
            <a:lvl4pPr marL="0" indent="1371644" algn="ctr">
              <a:buSzTx/>
              <a:buFontTx/>
              <a:buNone/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4pPr>
            <a:lvl5pPr marL="0" indent="1828861" algn="ctr">
              <a:buSzTx/>
              <a:buFontTx/>
              <a:buNone/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Body Level One…"/>
          <p:cNvSpPr txBox="1"/>
          <p:nvPr>
            <p:ph type="body" sz="half" idx="1"/>
          </p:nvPr>
        </p:nvSpPr>
        <p:spPr>
          <a:xfrm>
            <a:off x="6939280" y="1497705"/>
            <a:ext cx="4988560" cy="4221848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  <a:lvl2pPr>
              <a:defRPr>
                <a:latin typeface="Segoe UI"/>
                <a:ea typeface="Segoe UI"/>
                <a:cs typeface="Segoe UI"/>
                <a:sym typeface="Segoe UI"/>
              </a:defRPr>
            </a:lvl2pPr>
            <a:lvl3pPr>
              <a:defRPr>
                <a:latin typeface="Segoe UI"/>
                <a:ea typeface="Segoe UI"/>
                <a:cs typeface="Segoe UI"/>
                <a:sym typeface="Segoe UI"/>
              </a:defRPr>
            </a:lvl3pPr>
            <a:lvl4pPr>
              <a:defRPr>
                <a:latin typeface="Segoe UI"/>
                <a:ea typeface="Segoe UI"/>
                <a:cs typeface="Segoe UI"/>
                <a:sym typeface="Segoe UI"/>
              </a:defRPr>
            </a:lvl4pPr>
            <a:lvl5pPr>
              <a:defRPr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Rectangle 1"/>
          <p:cNvSpPr/>
          <p:nvPr/>
        </p:nvSpPr>
        <p:spPr>
          <a:xfrm>
            <a:off x="-1" y="0"/>
            <a:ext cx="6636471" cy="6858000"/>
          </a:xfrm>
          <a:prstGeom prst="rect">
            <a:avLst/>
          </a:prstGeom>
          <a:solidFill>
            <a:srgbClr val="3B38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Body Level One…"/>
          <p:cNvSpPr txBox="1"/>
          <p:nvPr>
            <p:ph type="body" sz="half" idx="1"/>
          </p:nvPr>
        </p:nvSpPr>
        <p:spPr>
          <a:xfrm>
            <a:off x="7345680" y="1497705"/>
            <a:ext cx="4582160" cy="4221848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  <a:lvl2pPr>
              <a:defRPr>
                <a:latin typeface="Segoe UI"/>
                <a:ea typeface="Segoe UI"/>
                <a:cs typeface="Segoe UI"/>
                <a:sym typeface="Segoe UI"/>
              </a:defRPr>
            </a:lvl2pPr>
            <a:lvl3pPr>
              <a:defRPr>
                <a:latin typeface="Segoe UI"/>
                <a:ea typeface="Segoe UI"/>
                <a:cs typeface="Segoe UI"/>
                <a:sym typeface="Segoe UI"/>
              </a:defRPr>
            </a:lvl3pPr>
            <a:lvl4pPr>
              <a:defRPr>
                <a:latin typeface="Segoe UI"/>
                <a:ea typeface="Segoe UI"/>
                <a:cs typeface="Segoe UI"/>
                <a:sym typeface="Segoe UI"/>
              </a:defRPr>
            </a:lvl4pPr>
            <a:lvl5pPr>
              <a:defRPr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traight Connector 8"/>
          <p:cNvSpPr/>
          <p:nvPr/>
        </p:nvSpPr>
        <p:spPr>
          <a:xfrm flipH="1">
            <a:off x="2590799" y="1428688"/>
            <a:ext cx="1" cy="3484881"/>
          </a:xfrm>
          <a:prstGeom prst="line">
            <a:avLst/>
          </a:prstGeom>
          <a:ln w="6350">
            <a:solidFill>
              <a:srgbClr val="D0CECE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xfrm>
            <a:off x="91439" y="2502056"/>
            <a:ext cx="2341881" cy="1325564"/>
          </a:xfrm>
          <a:prstGeom prst="rect">
            <a:avLst/>
          </a:prstGeom>
        </p:spPr>
        <p:txBody>
          <a:bodyPr/>
          <a:lstStyle>
            <a:lvl1pPr algn="ctr">
              <a:defRPr sz="4300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quarter" idx="1"/>
          </p:nvPr>
        </p:nvSpPr>
        <p:spPr>
          <a:xfrm>
            <a:off x="3200399" y="2336799"/>
            <a:ext cx="8312909" cy="1656082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>
              <a:spcBef>
                <a:spcPts val="1800"/>
              </a:spcBef>
              <a:defRPr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2pPr>
            <a:lvl3pPr marL="0" indent="914430">
              <a:spcBef>
                <a:spcPts val="1800"/>
              </a:spcBef>
              <a:buSzTx/>
              <a:buNone/>
              <a:defRPr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3pPr>
            <a:lvl4pPr>
              <a:spcBef>
                <a:spcPts val="1800"/>
              </a:spcBef>
              <a:defRPr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4pPr>
            <a:lvl5pPr>
              <a:spcBef>
                <a:spcPts val="1800"/>
              </a:spcBef>
              <a:defRPr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traight Connector 8"/>
          <p:cNvSpPr/>
          <p:nvPr/>
        </p:nvSpPr>
        <p:spPr>
          <a:xfrm flipH="1">
            <a:off x="3200399" y="1449008"/>
            <a:ext cx="1" cy="3484880"/>
          </a:xfrm>
          <a:prstGeom prst="line">
            <a:avLst/>
          </a:prstGeom>
          <a:ln w="6350">
            <a:solidFill>
              <a:srgbClr val="D0CECE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7" name="Title Text"/>
          <p:cNvSpPr txBox="1"/>
          <p:nvPr>
            <p:ph type="title"/>
          </p:nvPr>
        </p:nvSpPr>
        <p:spPr>
          <a:xfrm>
            <a:off x="91439" y="2502056"/>
            <a:ext cx="3007362" cy="1325564"/>
          </a:xfrm>
          <a:prstGeom prst="rect">
            <a:avLst/>
          </a:prstGeom>
        </p:spPr>
        <p:txBody>
          <a:bodyPr/>
          <a:lstStyle>
            <a:lvl1pPr algn="ctr">
              <a:defRPr sz="4300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8" name="Body Level One…"/>
          <p:cNvSpPr txBox="1"/>
          <p:nvPr>
            <p:ph type="body" sz="quarter" idx="1"/>
          </p:nvPr>
        </p:nvSpPr>
        <p:spPr>
          <a:xfrm>
            <a:off x="3728720" y="2336797"/>
            <a:ext cx="8109709" cy="1656082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>
              <a:spcBef>
                <a:spcPts val="1800"/>
              </a:spcBef>
              <a:defRPr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2pPr>
            <a:lvl3pPr marL="0" indent="914430">
              <a:spcBef>
                <a:spcPts val="1800"/>
              </a:spcBef>
              <a:buSzTx/>
              <a:buNone/>
              <a:defRPr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3pPr>
            <a:lvl4pPr>
              <a:spcBef>
                <a:spcPts val="1800"/>
              </a:spcBef>
              <a:defRPr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4pPr>
            <a:lvl5pPr>
              <a:spcBef>
                <a:spcPts val="1800"/>
              </a:spcBef>
              <a:defRPr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/>
          <p:nvPr>
            <p:ph type="title"/>
          </p:nvPr>
        </p:nvSpPr>
        <p:spPr>
          <a:xfrm>
            <a:off x="839787" y="365125"/>
            <a:ext cx="10515601" cy="132556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839788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15">
              <a:buSzTx/>
              <a:buFontTx/>
              <a:buNone/>
              <a:defRPr b="1" sz="2400"/>
            </a:lvl2pPr>
            <a:lvl3pPr marL="0" indent="914430">
              <a:buSzTx/>
              <a:buFontTx/>
              <a:buNone/>
              <a:defRPr b="1" sz="2400"/>
            </a:lvl3pPr>
            <a:lvl4pPr marL="0" indent="1371644">
              <a:buSzTx/>
              <a:buFontTx/>
              <a:buNone/>
              <a:defRPr b="1" sz="2400"/>
            </a:lvl4pPr>
            <a:lvl5pPr marL="0" indent="1828861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l" defTabSz="9144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3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7" marR="0" indent="-228607" algn="l" defTabSz="9144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24" marR="0" indent="-266709" algn="l" defTabSz="9144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81" marR="0" indent="-320051" algn="l" defTabSz="9144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57" marR="0" indent="-355612" algn="l" defTabSz="9144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72" marR="0" indent="-355612" algn="l" defTabSz="9144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87" marR="0" indent="-355612" algn="l" defTabSz="9144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903" marR="0" indent="-355612" algn="l" defTabSz="9144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118" marR="0" indent="-355612" algn="l" defTabSz="9144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333" marR="0" indent="-355612" algn="l" defTabSz="91443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://www.kalapos.net/" TargetMode="External"/><Relationship Id="rId3" Type="http://schemas.openxmlformats.org/officeDocument/2006/relationships/hyperlink" Target="https://twitter.com/gregkalapos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dotnet/corefx/blob/master/src/Common/src/CoreLib/System/Buffers/ArrayPool.cs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gregkalapos/DWX2018_SampleCode/tree/master/ArrayPoolSample" TargetMode="Externa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regkalapos/DWX2018_SampleCode/tree/master/RefAndSpan/StructVsClass" TargetMode="Externa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github.com/gregkalapos/ADC19Samples/tree/master/RefAndSpan/StructVsClass_MethodParameter" TargetMode="External"/><Relationship Id="rId4" Type="http://schemas.openxmlformats.org/officeDocument/2006/relationships/image" Target="../media/image1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s://github.com/gregkalapos/ADC19Samples/tree/master/RefAndSpan/StructVsClass_MethodParameter_PassByReference" TargetMode="External"/><Relationship Id="rId4" Type="http://schemas.openxmlformats.org/officeDocument/2006/relationships/image" Target="../media/image2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regkalapos/DWX2018_SampleCode/tree/master/RefAndSpan/RefReturnMatrix" TargetMode="Externa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SP.NET" TargetMode="Externa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hyperlink" Target="https://github.com/gregkalapos/ADC19Samples/tree/master/RefAndSpan/StringParsingWithSpan" TargetMode="External"/><Relationship Id="rId4" Type="http://schemas.openxmlformats.org/officeDocument/2006/relationships/image" Target="../media/image24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hyperlink" Target="https://github.com/gregkalapos/ADC19Samples/tree/master/Sample1_Linq_FullFramework_Vs_DotNetCore" TargetMode="Externa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adamsitnik.com/" TargetMode="External"/><Relationship Id="rId3" Type="http://schemas.openxmlformats.org/officeDocument/2006/relationships/hyperlink" Target="https://www.youtube.com/watch?v=CSPSvBeqJ9c" TargetMode="External"/><Relationship Id="rId4" Type="http://schemas.openxmlformats.org/officeDocument/2006/relationships/hyperlink" Target="http://mustoverride.com/" TargetMode="External"/><Relationship Id="rId5" Type="http://schemas.openxmlformats.org/officeDocument/2006/relationships/hyperlink" Target="https://benchmarkdotnet.org/" TargetMode="External"/><Relationship Id="rId6" Type="http://schemas.openxmlformats.org/officeDocument/2006/relationships/hyperlink" Target="https://docs.microsoft.com/en-us/dotnet/csharp/programming-guide/classes-and-structs/ref-returns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png"/><Relationship Id="rId3" Type="http://schemas.openxmlformats.org/officeDocument/2006/relationships/hyperlink" Target="https://github.com/dotnet/corefx/commit/a087c2d97d818762c1b4dd2c6305a2d9e836631c#diff-5c3753c526c75a2790d71c348c0c364aR246" TargetMode="External"/><Relationship Id="rId4" Type="http://schemas.openxmlformats.org/officeDocument/2006/relationships/hyperlink" Target="https://github.com/dotnet/corefx/blob/master/src/System.Linq/src/System/Linq/Skip.cs#L35" TargetMode="Externa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gregkalapos/ADC19Samples" TargetMode="External"/><Relationship Id="rId3" Type="http://schemas.openxmlformats.org/officeDocument/2006/relationships/hyperlink" Target="https://twitter.com/gregkalapos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s.msdn.microsoft.com/dotnet/2017/06/07/performance-improvements-in-net-core/" TargetMode="External"/><Relationship Id="rId3" Type="http://schemas.openxmlformats.org/officeDocument/2006/relationships/image" Target="../media/image5.png"/><Relationship Id="rId4" Type="http://schemas.openxmlformats.org/officeDocument/2006/relationships/hyperlink" Target="https://devblogs.microsoft.com/dotnet/performance-improvements-in-net-core-3-0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155"/>
          <p:cNvSpPr txBox="1"/>
          <p:nvPr/>
        </p:nvSpPr>
        <p:spPr>
          <a:xfrm>
            <a:off x="658040" y="1473141"/>
            <a:ext cx="10949870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 defTabSz="914430">
              <a:lnSpc>
                <a:spcPct val="90000"/>
              </a:lnSpc>
              <a:defRPr sz="60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High performance Coding with .NET Core and C# </a:t>
            </a:r>
          </a:p>
        </p:txBody>
      </p:sp>
      <p:sp>
        <p:nvSpPr>
          <p:cNvPr id="207" name="Shape 156"/>
          <p:cNvSpPr txBox="1"/>
          <p:nvPr/>
        </p:nvSpPr>
        <p:spPr>
          <a:xfrm>
            <a:off x="658039" y="3683117"/>
            <a:ext cx="3270606" cy="1038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30">
              <a:lnSpc>
                <a:spcPct val="90000"/>
              </a:lnSpc>
              <a:spcBef>
                <a:spcPts val="1000"/>
              </a:spcBef>
              <a:defRPr sz="28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Gergely Kalapos</a:t>
            </a:r>
          </a:p>
          <a:p>
            <a:pPr defTabSz="914430">
              <a:lnSpc>
                <a:spcPct val="90000"/>
              </a:lnSpc>
              <a:spcBef>
                <a:spcPts val="1000"/>
              </a:spcBef>
              <a:defRPr sz="28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Elastic</a:t>
            </a:r>
          </a:p>
        </p:txBody>
      </p:sp>
      <p:sp>
        <p:nvSpPr>
          <p:cNvPr id="208" name="Straight Connector 6"/>
          <p:cNvSpPr/>
          <p:nvPr/>
        </p:nvSpPr>
        <p:spPr>
          <a:xfrm>
            <a:off x="775251" y="3301941"/>
            <a:ext cx="9640959" cy="1"/>
          </a:xfrm>
          <a:prstGeom prst="line">
            <a:avLst/>
          </a:prstGeom>
          <a:ln w="6350">
            <a:solidFill>
              <a:srgbClr val="CDDAE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09" name="Shape 156"/>
          <p:cNvSpPr txBox="1"/>
          <p:nvPr/>
        </p:nvSpPr>
        <p:spPr>
          <a:xfrm>
            <a:off x="6349429" y="3683117"/>
            <a:ext cx="5424756" cy="1038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30">
              <a:lnSpc>
                <a:spcPct val="90000"/>
              </a:lnSpc>
              <a:spcBef>
                <a:spcPts val="1000"/>
              </a:spcBef>
              <a:defRPr sz="28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Web: </a:t>
            </a:r>
            <a:r>
              <a:rPr u="sng">
                <a:uFill>
                  <a:solidFill>
                    <a:srgbClr val="44546A"/>
                  </a:solidFill>
                </a:uFill>
                <a:hlinkClick r:id="rId2" invalidUrl="" action="" tgtFrame="" tooltip="" history="1" highlightClick="0" endSnd="0"/>
              </a:rPr>
              <a:t>www.kalapos.net</a:t>
            </a:r>
          </a:p>
          <a:p>
            <a:pPr defTabSz="914430">
              <a:lnSpc>
                <a:spcPct val="90000"/>
              </a:lnSpc>
              <a:spcBef>
                <a:spcPts val="1000"/>
              </a:spcBef>
              <a:defRPr sz="28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Twitter: </a:t>
            </a:r>
            <a:r>
              <a:rPr u="sng">
                <a:uFill>
                  <a:solidFill>
                    <a:srgbClr val="44546A"/>
                  </a:solidFill>
                </a:uFill>
                <a:hlinkClick r:id="rId3" invalidUrl="" action="" tgtFrame="" tooltip="" history="1" highlightClick="0" endSnd="0"/>
              </a:rPr>
              <a:t>@gregkalapos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/>
          <p:nvPr>
            <p:ph type="title"/>
          </p:nvPr>
        </p:nvSpPr>
        <p:spPr>
          <a:xfrm>
            <a:off x="396411" y="87723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300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BenchmarkDotNet</a:t>
            </a:r>
          </a:p>
        </p:txBody>
      </p:sp>
      <p:sp>
        <p:nvSpPr>
          <p:cNvPr id="268" name="Content Placeholder 2"/>
          <p:cNvSpPr txBox="1"/>
          <p:nvPr>
            <p:ph type="body" idx="1"/>
          </p:nvPr>
        </p:nvSpPr>
        <p:spPr>
          <a:xfrm>
            <a:off x="304800" y="1549811"/>
            <a:ext cx="10515600" cy="4351339"/>
          </a:xfrm>
          <a:prstGeom prst="rect">
            <a:avLst/>
          </a:prstGeom>
        </p:spPr>
        <p:txBody>
          <a:bodyPr/>
          <a:lstStyle/>
          <a:p>
            <a:pPr/>
            <a:r>
              <a:t>15:45-16:51: "Einstieg in Performanceoptimierung mit BenchmarkDotNet”</a:t>
            </a:r>
          </a:p>
          <a:p>
            <a:pPr/>
          </a:p>
          <a:p>
            <a:pPr/>
            <a:r>
              <a:t>Add NuGet package: “BenchmarkDotNet"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/>
          <p:nvPr>
            <p:ph type="title"/>
          </p:nvPr>
        </p:nvSpPr>
        <p:spPr>
          <a:xfrm>
            <a:off x="396411" y="87723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300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BenchmarkDotNet</a:t>
            </a:r>
          </a:p>
        </p:txBody>
      </p:sp>
      <p:sp>
        <p:nvSpPr>
          <p:cNvPr id="271" name="namespace BenchmarkSample…"/>
          <p:cNvSpPr txBox="1"/>
          <p:nvPr/>
        </p:nvSpPr>
        <p:spPr>
          <a:xfrm>
            <a:off x="811504" y="1375746"/>
            <a:ext cx="10269423" cy="5803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ct val="115000"/>
              </a:lnSpc>
              <a:spcBef>
                <a:spcPts val="200"/>
              </a:spcBef>
              <a:defRPr sz="195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namespace</a:t>
            </a:r>
            <a:r>
              <a:t> BenchmarkSample</a:t>
            </a:r>
          </a:p>
          <a:p>
            <a:pPr defTabSz="457200">
              <a:lnSpc>
                <a:spcPct val="115000"/>
              </a:lnSpc>
              <a:spcBef>
                <a:spcPts val="200"/>
              </a:spcBef>
              <a:defRPr sz="1950">
                <a:latin typeface="+mj-lt"/>
                <a:ea typeface="+mj-ea"/>
                <a:cs typeface="+mj-cs"/>
                <a:sym typeface="Helvetica"/>
              </a:defRPr>
            </a:pPr>
            <a:r>
              <a:t>{</a:t>
            </a:r>
          </a:p>
          <a:p>
            <a:pPr defTabSz="457200">
              <a:lnSpc>
                <a:spcPct val="115000"/>
              </a:lnSpc>
              <a:spcBef>
                <a:spcPts val="200"/>
              </a:spcBef>
              <a:defRPr sz="1950">
                <a:latin typeface="+mj-lt"/>
                <a:ea typeface="+mj-ea"/>
                <a:cs typeface="+mj-cs"/>
                <a:sym typeface="Helvetica"/>
              </a:defRPr>
            </a:pPr>
            <a:r>
              <a:t>	[MemoryDiagnoser]</a:t>
            </a:r>
          </a:p>
          <a:p>
            <a:pPr defTabSz="457200">
              <a:lnSpc>
                <a:spcPct val="115000"/>
              </a:lnSpc>
              <a:spcBef>
                <a:spcPts val="200"/>
              </a:spcBef>
              <a:defRPr sz="1950">
                <a:latin typeface="+mj-lt"/>
                <a:ea typeface="+mj-ea"/>
                <a:cs typeface="+mj-cs"/>
                <a:sym typeface="Helvetica"/>
              </a:defRPr>
            </a:pPr>
            <a:r>
              <a:t>	</a:t>
            </a:r>
            <a:r>
              <a:rPr>
                <a:solidFill>
                  <a:srgbClr val="0433FF"/>
                </a:solidFill>
              </a:rPr>
              <a:t>public</a:t>
            </a:r>
            <a:r>
              <a:t> </a:t>
            </a:r>
            <a:r>
              <a:rPr>
                <a:solidFill>
                  <a:srgbClr val="0433FF"/>
                </a:solidFill>
              </a:rPr>
              <a:t>class</a:t>
            </a:r>
            <a:r>
              <a:t> </a:t>
            </a:r>
            <a:r>
              <a:t>Program</a:t>
            </a:r>
          </a:p>
          <a:p>
            <a:pPr defTabSz="457200">
              <a:lnSpc>
                <a:spcPct val="115000"/>
              </a:lnSpc>
              <a:spcBef>
                <a:spcPts val="200"/>
              </a:spcBef>
              <a:defRPr sz="1950">
                <a:latin typeface="+mj-lt"/>
                <a:ea typeface="+mj-ea"/>
                <a:cs typeface="+mj-cs"/>
                <a:sym typeface="Helvetica"/>
              </a:defRPr>
            </a:pPr>
            <a:r>
              <a:t>	{</a:t>
            </a:r>
          </a:p>
          <a:p>
            <a:pPr defTabSz="457200">
              <a:lnSpc>
                <a:spcPct val="115000"/>
              </a:lnSpc>
              <a:spcBef>
                <a:spcPts val="200"/>
              </a:spcBef>
              <a:defRPr sz="1950">
                <a:latin typeface="+mj-lt"/>
                <a:ea typeface="+mj-ea"/>
                <a:cs typeface="+mj-cs"/>
                <a:sym typeface="Helvetica"/>
              </a:defRPr>
            </a:pPr>
            <a:r>
              <a:t>		</a:t>
            </a:r>
            <a:r>
              <a:rPr>
                <a:solidFill>
                  <a:srgbClr val="0433FF"/>
                </a:solidFill>
              </a:rPr>
              <a:t>static</a:t>
            </a:r>
            <a:r>
              <a:t> </a:t>
            </a:r>
            <a:r>
              <a:rPr>
                <a:solidFill>
                  <a:srgbClr val="0433FF"/>
                </a:solidFill>
              </a:rPr>
              <a:t>void</a:t>
            </a:r>
            <a:r>
              <a:t> Main(</a:t>
            </a:r>
            <a:r>
              <a:rPr>
                <a:solidFill>
                  <a:srgbClr val="0433FF"/>
                </a:solidFill>
              </a:rPr>
              <a:t>string</a:t>
            </a:r>
            <a:r>
              <a:t>[] args)</a:t>
            </a:r>
          </a:p>
          <a:p>
            <a:pPr defTabSz="457200">
              <a:lnSpc>
                <a:spcPct val="115000"/>
              </a:lnSpc>
              <a:spcBef>
                <a:spcPts val="200"/>
              </a:spcBef>
              <a:defRPr sz="1950">
                <a:latin typeface="+mj-lt"/>
                <a:ea typeface="+mj-ea"/>
                <a:cs typeface="+mj-cs"/>
                <a:sym typeface="Helvetica"/>
              </a:defRPr>
            </a:pPr>
            <a:r>
              <a:t>		{</a:t>
            </a:r>
          </a:p>
          <a:p>
            <a:pPr defTabSz="457200">
              <a:lnSpc>
                <a:spcPct val="115000"/>
              </a:lnSpc>
              <a:spcBef>
                <a:spcPts val="200"/>
              </a:spcBef>
              <a:defRPr sz="1950">
                <a:latin typeface="+mj-lt"/>
                <a:ea typeface="+mj-ea"/>
                <a:cs typeface="+mj-cs"/>
                <a:sym typeface="Helvetica"/>
              </a:defRPr>
            </a:pPr>
            <a:r>
              <a:t>			</a:t>
            </a:r>
            <a:r>
              <a:rPr>
                <a:solidFill>
                  <a:srgbClr val="0433FF"/>
                </a:solidFill>
              </a:rPr>
              <a:t>var</a:t>
            </a:r>
            <a:r>
              <a:t> summary = BenchmarkRunner.Run&lt;Program&gt;();</a:t>
            </a:r>
          </a:p>
          <a:p>
            <a:pPr defTabSz="457200">
              <a:lnSpc>
                <a:spcPct val="115000"/>
              </a:lnSpc>
              <a:spcBef>
                <a:spcPts val="200"/>
              </a:spcBef>
              <a:defRPr sz="1950">
                <a:latin typeface="+mj-lt"/>
                <a:ea typeface="+mj-ea"/>
                <a:cs typeface="+mj-cs"/>
                <a:sym typeface="Helvetica"/>
              </a:defRPr>
            </a:pPr>
            <a:r>
              <a:t>		}</a:t>
            </a:r>
          </a:p>
          <a:p>
            <a:pPr defTabSz="457200">
              <a:lnSpc>
                <a:spcPct val="115000"/>
              </a:lnSpc>
              <a:spcBef>
                <a:spcPts val="200"/>
              </a:spcBef>
              <a:defRPr sz="1950">
                <a:latin typeface="+mj-lt"/>
                <a:ea typeface="+mj-ea"/>
                <a:cs typeface="+mj-cs"/>
                <a:sym typeface="Helvetica"/>
              </a:defRPr>
            </a:pPr>
            <a:r>
              <a:t>		[Benchmark]</a:t>
            </a:r>
          </a:p>
          <a:p>
            <a:pPr defTabSz="457200">
              <a:lnSpc>
                <a:spcPct val="115000"/>
              </a:lnSpc>
              <a:spcBef>
                <a:spcPts val="200"/>
              </a:spcBef>
              <a:defRPr sz="1950">
                <a:latin typeface="+mj-lt"/>
                <a:ea typeface="+mj-ea"/>
                <a:cs typeface="+mj-cs"/>
                <a:sym typeface="Helvetica"/>
              </a:defRPr>
            </a:pPr>
            <a:r>
              <a:t>		</a:t>
            </a:r>
            <a:r>
              <a:rPr>
                <a:solidFill>
                  <a:srgbClr val="0433FF"/>
                </a:solidFill>
              </a:rPr>
              <a:t>public</a:t>
            </a:r>
            <a:r>
              <a:t> </a:t>
            </a:r>
            <a:r>
              <a:rPr>
                <a:solidFill>
                  <a:srgbClr val="0433FF"/>
                </a:solidFill>
              </a:rPr>
              <a:t>static</a:t>
            </a:r>
            <a:r>
              <a:t> </a:t>
            </a:r>
            <a:r>
              <a:rPr>
                <a:solidFill>
                  <a:srgbClr val="0433FF"/>
                </a:solidFill>
              </a:rPr>
              <a:t>void</a:t>
            </a:r>
            <a:r>
              <a:t> BenchmarkMethod()</a:t>
            </a:r>
          </a:p>
          <a:p>
            <a:pPr defTabSz="457200">
              <a:lnSpc>
                <a:spcPct val="115000"/>
              </a:lnSpc>
              <a:spcBef>
                <a:spcPts val="200"/>
              </a:spcBef>
              <a:defRPr sz="1950">
                <a:latin typeface="+mj-lt"/>
                <a:ea typeface="+mj-ea"/>
                <a:cs typeface="+mj-cs"/>
                <a:sym typeface="Helvetica"/>
              </a:defRPr>
            </a:pPr>
            <a:r>
              <a:t>		{</a:t>
            </a:r>
          </a:p>
          <a:p>
            <a:pPr defTabSz="457200">
              <a:lnSpc>
                <a:spcPct val="115000"/>
              </a:lnSpc>
              <a:spcBef>
                <a:spcPts val="200"/>
              </a:spcBef>
              <a:defRPr sz="1950">
                <a:latin typeface="+mj-lt"/>
                <a:ea typeface="+mj-ea"/>
                <a:cs typeface="+mj-cs"/>
                <a:sym typeface="Helvetica"/>
              </a:defRPr>
            </a:pPr>
            <a:r>
              <a:t>		  </a:t>
            </a:r>
            <a:r>
              <a:rPr>
                <a:solidFill>
                  <a:schemeClr val="accent6">
                    <a:lumOff val="-9568"/>
                  </a:schemeClr>
                </a:solidFill>
              </a:rPr>
              <a:t>  //work to measure</a:t>
            </a:r>
            <a:endParaRPr>
              <a:solidFill>
                <a:srgbClr val="B8F5B5"/>
              </a:solidFill>
            </a:endParaRPr>
          </a:p>
          <a:p>
            <a:pPr defTabSz="457200">
              <a:lnSpc>
                <a:spcPct val="115000"/>
              </a:lnSpc>
              <a:spcBef>
                <a:spcPts val="200"/>
              </a:spcBef>
              <a:defRPr sz="1950">
                <a:latin typeface="+mj-lt"/>
                <a:ea typeface="+mj-ea"/>
                <a:cs typeface="+mj-cs"/>
                <a:sym typeface="Helvetica"/>
              </a:defRPr>
            </a:pPr>
            <a:r>
              <a:t>		}</a:t>
            </a:r>
          </a:p>
          <a:p>
            <a:pPr lvl="2" indent="457200" defTabSz="457200">
              <a:lnSpc>
                <a:spcPct val="115000"/>
              </a:lnSpc>
              <a:spcBef>
                <a:spcPts val="200"/>
              </a:spcBef>
              <a:defRPr sz="1950">
                <a:latin typeface="+mj-lt"/>
                <a:ea typeface="+mj-ea"/>
                <a:cs typeface="+mj-cs"/>
                <a:sym typeface="Helvetica"/>
              </a:defRPr>
            </a:pPr>
            <a:r>
              <a:t>}</a:t>
            </a:r>
          </a:p>
        </p:txBody>
      </p:sp>
      <p:sp>
        <p:nvSpPr>
          <p:cNvPr id="272" name="Rectangle"/>
          <p:cNvSpPr/>
          <p:nvPr/>
        </p:nvSpPr>
        <p:spPr>
          <a:xfrm>
            <a:off x="2169690" y="3704702"/>
            <a:ext cx="5999698" cy="724154"/>
          </a:xfrm>
          <a:prstGeom prst="rect">
            <a:avLst/>
          </a:prstGeom>
          <a:ln w="38100">
            <a:solidFill>
              <a:srgbClr val="BE09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73" name="Rectangle"/>
          <p:cNvSpPr/>
          <p:nvPr/>
        </p:nvSpPr>
        <p:spPr>
          <a:xfrm>
            <a:off x="1162307" y="1958122"/>
            <a:ext cx="2461115" cy="568625"/>
          </a:xfrm>
          <a:prstGeom prst="rect">
            <a:avLst/>
          </a:prstGeom>
          <a:ln w="38100">
            <a:solidFill>
              <a:srgbClr val="BE09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74" name="Rectangle"/>
          <p:cNvSpPr/>
          <p:nvPr/>
        </p:nvSpPr>
        <p:spPr>
          <a:xfrm>
            <a:off x="1688737" y="4689410"/>
            <a:ext cx="1752376" cy="383702"/>
          </a:xfrm>
          <a:prstGeom prst="rect">
            <a:avLst/>
          </a:prstGeom>
          <a:ln w="38100">
            <a:solidFill>
              <a:srgbClr val="BE09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1"/>
      <p:bldP build="whole" bldLvl="1" animBg="1" rev="0" advAuto="0" spid="273" grpId="3"/>
      <p:bldP build="whole" bldLvl="1" animBg="1" rev="0" advAuto="0" spid="274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3633" y="272617"/>
            <a:ext cx="7704734" cy="6312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300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Why is Performance important? – Cloud </a:t>
            </a:r>
          </a:p>
        </p:txBody>
      </p:sp>
      <p:sp>
        <p:nvSpPr>
          <p:cNvPr id="279" name="Content Placeholder 2"/>
          <p:cNvSpPr txBox="1"/>
          <p:nvPr>
            <p:ph type="body" sz="quarter" idx="1"/>
          </p:nvPr>
        </p:nvSpPr>
        <p:spPr>
          <a:xfrm>
            <a:off x="838200" y="1825625"/>
            <a:ext cx="9917784" cy="1304074"/>
          </a:xfrm>
          <a:prstGeom prst="rect">
            <a:avLst/>
          </a:prstGeom>
        </p:spPr>
        <p:txBody>
          <a:bodyPr/>
          <a:lstStyle/>
          <a:p>
            <a:pPr/>
            <a:r>
              <a:t>Azure App Service costs </a:t>
            </a:r>
          </a:p>
        </p:txBody>
      </p:sp>
      <p:pic>
        <p:nvPicPr>
          <p:cNvPr id="28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644" y="2573284"/>
            <a:ext cx="11427158" cy="2238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644" y="4811660"/>
            <a:ext cx="10340669" cy="2047488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TextBox 6"/>
          <p:cNvSpPr txBox="1"/>
          <p:nvPr/>
        </p:nvSpPr>
        <p:spPr>
          <a:xfrm>
            <a:off x="338137" y="4626993"/>
            <a:ext cx="296112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Premium:</a:t>
            </a:r>
          </a:p>
        </p:txBody>
      </p:sp>
      <p:sp>
        <p:nvSpPr>
          <p:cNvPr id="283" name="TextBox 7"/>
          <p:cNvSpPr txBox="1"/>
          <p:nvPr/>
        </p:nvSpPr>
        <p:spPr>
          <a:xfrm>
            <a:off x="338137" y="2314893"/>
            <a:ext cx="296112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Basic:</a:t>
            </a:r>
          </a:p>
        </p:txBody>
      </p:sp>
      <p:sp>
        <p:nvSpPr>
          <p:cNvPr id="284" name="TextBox 8"/>
          <p:cNvSpPr txBox="1"/>
          <p:nvPr/>
        </p:nvSpPr>
        <p:spPr>
          <a:xfrm>
            <a:off x="964629" y="3264634"/>
            <a:ext cx="9237638" cy="244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In case an application runs on a:</a:t>
            </a:r>
          </a:p>
          <a:p>
            <a:pPr marL="285750" indent="-285750">
              <a:buSzPct val="100000"/>
              <a:buFont typeface="Arial"/>
              <a:buChar char="•"/>
              <a:defRPr sz="3200"/>
            </a:pPr>
            <a:r>
              <a:t>single B1 instance: 54,75$/Monat </a:t>
            </a:r>
          </a:p>
          <a:p>
            <a:pPr marL="285750" indent="-285750">
              <a:buSzPct val="100000"/>
              <a:buFont typeface="Arial"/>
              <a:buChar char="•"/>
              <a:defRPr sz="3200"/>
            </a:pPr>
            <a:r>
              <a:t>Single P3v2 instance: 584$/Monat</a:t>
            </a:r>
          </a:p>
          <a:p>
            <a:pPr marL="285750" indent="-285750">
              <a:buSzPct val="100000"/>
              <a:buFont typeface="Arial"/>
              <a:buChar char="•"/>
              <a:defRPr sz="3200"/>
            </a:pPr>
            <a:r>
              <a:t>50 P3v2 instances : 29200$/Monat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4" grpId="5"/>
      <p:bldP build="whole" bldLvl="1" animBg="1" rev="0" advAuto="0" spid="283" grpId="2"/>
      <p:bldP build="whole" bldLvl="1" animBg="1" rev="0" advAuto="0" spid="280" grpId="1"/>
      <p:bldP build="whole" bldLvl="1" animBg="1" rev="0" advAuto="0" spid="281" grpId="4"/>
      <p:bldP build="whole" bldLvl="1" animBg="1" rev="0" advAuto="0" spid="282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/>
          <p:nvPr>
            <p:ph type="title"/>
          </p:nvPr>
        </p:nvSpPr>
        <p:spPr>
          <a:xfrm>
            <a:off x="212558" y="48258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300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Why is Performance important? – Mobile </a:t>
            </a:r>
          </a:p>
        </p:txBody>
      </p:sp>
      <p:pic>
        <p:nvPicPr>
          <p:cNvPr id="287" name="Content Placeholder 10" descr="Content Placeholder 10"/>
          <p:cNvPicPr>
            <a:picLocks noChangeAspect="1"/>
          </p:cNvPicPr>
          <p:nvPr/>
        </p:nvPicPr>
        <p:blipFill>
          <a:blip r:embed="rId2">
            <a:extLst/>
          </a:blip>
          <a:srcRect l="0" t="0" r="0" b="16833"/>
          <a:stretch>
            <a:fillRect/>
          </a:stretch>
        </p:blipFill>
        <p:spPr>
          <a:xfrm>
            <a:off x="1992429" y="1153802"/>
            <a:ext cx="7478830" cy="5131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6628" y="2123130"/>
            <a:ext cx="9806306" cy="3981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Web applications </a:t>
            </a:r>
          </a:p>
        </p:txBody>
      </p:sp>
      <p:sp>
        <p:nvSpPr>
          <p:cNvPr id="29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SEO </a:t>
            </a:r>
          </a:p>
          <a:p>
            <a:pPr/>
            <a:r>
              <a:t>Conversion-rate</a:t>
            </a:r>
            <a:r>
              <a:t> </a:t>
            </a:r>
          </a:p>
          <a:p>
            <a:pPr/>
            <a:r>
              <a:t>Slow Website -&gt; </a:t>
            </a:r>
            <a:r>
              <a:t>Unhappy</a:t>
            </a:r>
            <a:r>
              <a:t> users </a:t>
            </a:r>
          </a:p>
          <a:p>
            <a:pPr/>
            <a:r>
              <a:t>Docker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/>
          <p:nvPr>
            <p:ph type="title"/>
          </p:nvPr>
        </p:nvSpPr>
        <p:spPr>
          <a:xfrm>
            <a:off x="285750" y="149226"/>
            <a:ext cx="10515600" cy="758826"/>
          </a:xfrm>
          <a:prstGeom prst="rect">
            <a:avLst/>
          </a:prstGeom>
        </p:spPr>
        <p:txBody>
          <a:bodyPr/>
          <a:lstStyle/>
          <a:p>
            <a:pPr defTabSz="850419">
              <a:defRPr sz="4464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Techempower</a:t>
            </a:r>
            <a:r>
              <a:rPr sz="4092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rPr>
              <a:t> </a:t>
            </a:r>
            <a:r>
              <a:t>Benchmark</a:t>
            </a:r>
            <a:r>
              <a:rPr sz="4092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rPr>
              <a:t> </a:t>
            </a:r>
          </a:p>
        </p:txBody>
      </p:sp>
      <p:pic>
        <p:nvPicPr>
          <p:cNvPr id="294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rcRect l="0" t="5151" r="0" b="5151"/>
          <a:stretch>
            <a:fillRect/>
          </a:stretch>
        </p:blipFill>
        <p:spPr>
          <a:xfrm>
            <a:off x="993773" y="812800"/>
            <a:ext cx="10569577" cy="554773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Rectangle 6"/>
          <p:cNvSpPr/>
          <p:nvPr/>
        </p:nvSpPr>
        <p:spPr>
          <a:xfrm>
            <a:off x="1732942" y="3286125"/>
            <a:ext cx="9480122" cy="285750"/>
          </a:xfrm>
          <a:prstGeom prst="rect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/>
          <p:nvPr>
            <p:ph type="title"/>
          </p:nvPr>
        </p:nvSpPr>
        <p:spPr>
          <a:xfrm>
            <a:off x="285750" y="149226"/>
            <a:ext cx="10515600" cy="758826"/>
          </a:xfrm>
          <a:prstGeom prst="rect">
            <a:avLst/>
          </a:prstGeom>
        </p:spPr>
        <p:txBody>
          <a:bodyPr/>
          <a:lstStyle/>
          <a:p>
            <a:pPr defTabSz="850419">
              <a:defRPr sz="4464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Techempower</a:t>
            </a:r>
            <a:r>
              <a:rPr sz="4092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rPr>
              <a:t> </a:t>
            </a:r>
            <a:r>
              <a:t>Benchmark</a:t>
            </a:r>
            <a:r>
              <a:rPr sz="4092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rPr>
              <a:t> 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431" y="858933"/>
            <a:ext cx="9880625" cy="5908841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Rectangle 6"/>
          <p:cNvSpPr/>
          <p:nvPr/>
        </p:nvSpPr>
        <p:spPr>
          <a:xfrm>
            <a:off x="931513" y="3200533"/>
            <a:ext cx="9449481" cy="285751"/>
          </a:xfrm>
          <a:prstGeom prst="rect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9905" r="0" b="9905"/>
          <a:stretch>
            <a:fillRect/>
          </a:stretch>
        </p:blipFill>
        <p:spPr>
          <a:xfrm>
            <a:off x="1256944" y="908051"/>
            <a:ext cx="10312401" cy="5054599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Title 1"/>
          <p:cNvSpPr txBox="1"/>
          <p:nvPr>
            <p:ph type="title"/>
          </p:nvPr>
        </p:nvSpPr>
        <p:spPr>
          <a:xfrm>
            <a:off x="285750" y="149226"/>
            <a:ext cx="10515600" cy="758826"/>
          </a:xfrm>
          <a:prstGeom prst="rect">
            <a:avLst/>
          </a:prstGeom>
        </p:spPr>
        <p:txBody>
          <a:bodyPr/>
          <a:lstStyle/>
          <a:p>
            <a:pPr defTabSz="850419">
              <a:defRPr sz="4464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Techempower</a:t>
            </a:r>
            <a:r>
              <a:rPr sz="4092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rPr>
              <a:t> </a:t>
            </a:r>
            <a:r>
              <a:t>Benchmark</a:t>
            </a:r>
            <a:r>
              <a:rPr sz="4092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rPr>
              <a:t> </a:t>
            </a:r>
          </a:p>
        </p:txBody>
      </p:sp>
      <p:sp>
        <p:nvSpPr>
          <p:cNvPr id="303" name="Rectangle 6"/>
          <p:cNvSpPr/>
          <p:nvPr/>
        </p:nvSpPr>
        <p:spPr>
          <a:xfrm>
            <a:off x="1507907" y="2629543"/>
            <a:ext cx="9810476" cy="285751"/>
          </a:xfrm>
          <a:prstGeom prst="rect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173"/>
          <p:cNvSpPr txBox="1"/>
          <p:nvPr>
            <p:ph type="ctrTitle"/>
          </p:nvPr>
        </p:nvSpPr>
        <p:spPr>
          <a:xfrm>
            <a:off x="287463" y="2561832"/>
            <a:ext cx="10949870" cy="2357462"/>
          </a:xfrm>
          <a:prstGeom prst="rect">
            <a:avLst/>
          </a:prstGeom>
        </p:spPr>
        <p:txBody>
          <a:bodyPr/>
          <a:lstStyle/>
          <a:p>
            <a:pPr/>
            <a:r>
              <a:t>ArrayPool</a:t>
            </a:r>
            <a:br/>
          </a:p>
        </p:txBody>
      </p:sp>
      <p:sp>
        <p:nvSpPr>
          <p:cNvPr id="306" name="Straight Connector 7"/>
          <p:cNvSpPr/>
          <p:nvPr/>
        </p:nvSpPr>
        <p:spPr>
          <a:xfrm>
            <a:off x="372137" y="3964699"/>
            <a:ext cx="3083332" cy="1"/>
          </a:xfrm>
          <a:prstGeom prst="line">
            <a:avLst/>
          </a:prstGeom>
          <a:ln w="6350">
            <a:solidFill>
              <a:srgbClr val="CDDAEF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161"/>
          <p:cNvSpPr txBox="1"/>
          <p:nvPr>
            <p:ph type="title"/>
          </p:nvPr>
        </p:nvSpPr>
        <p:spPr>
          <a:xfrm>
            <a:off x="351674" y="4517275"/>
            <a:ext cx="5395786" cy="1977202"/>
          </a:xfrm>
          <a:prstGeom prst="rect">
            <a:avLst/>
          </a:prstGeom>
        </p:spPr>
        <p:txBody>
          <a:bodyPr lIns="121949" tIns="121949" rIns="121949" bIns="121949"/>
          <a:lstStyle/>
          <a:p>
            <a:pPr defTabSz="804698">
              <a:defRPr sz="3696">
                <a:solidFill>
                  <a:srgbClr val="C2464F"/>
                </a:solidFill>
              </a:defRPr>
            </a:pPr>
            <a:r>
              <a:t>Gergely Kalapos</a:t>
            </a:r>
            <a:br/>
            <a:br/>
            <a:r>
              <a:rPr sz="2464">
                <a:solidFill>
                  <a:srgbClr val="47C2BA"/>
                </a:solidFill>
              </a:rPr>
              <a:t>Web: http://kalapos.net</a:t>
            </a:r>
            <a:br>
              <a:rPr sz="2464">
                <a:solidFill>
                  <a:srgbClr val="47C2BA"/>
                </a:solidFill>
              </a:rPr>
            </a:br>
            <a:r>
              <a:rPr sz="2464">
                <a:solidFill>
                  <a:srgbClr val="47C2BA"/>
                </a:solidFill>
              </a:rPr>
              <a:t>Twitter: @gregkalapos</a:t>
            </a:r>
          </a:p>
        </p:txBody>
      </p:sp>
      <p:sp>
        <p:nvSpPr>
          <p:cNvPr id="212" name="Shape 162"/>
          <p:cNvSpPr txBox="1"/>
          <p:nvPr>
            <p:ph type="body" sz="half" idx="1"/>
          </p:nvPr>
        </p:nvSpPr>
        <p:spPr>
          <a:xfrm>
            <a:off x="6586200" y="964603"/>
            <a:ext cx="5395786" cy="4928797"/>
          </a:xfrm>
          <a:prstGeom prst="rect">
            <a:avLst/>
          </a:prstGeom>
        </p:spPr>
        <p:txBody>
          <a:bodyPr lIns="121949" tIns="121949" rIns="121949" bIns="121949"/>
          <a:lstStyle/>
          <a:p>
            <a:pPr>
              <a:spcBef>
                <a:spcPts val="1200"/>
              </a:spcBef>
              <a:buClr>
                <a:srgbClr val="595959"/>
              </a:buClr>
              <a:defRPr sz="260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Works on observability and performance monitoring tools at Elastic</a:t>
            </a:r>
          </a:p>
          <a:p>
            <a:pPr>
              <a:spcBef>
                <a:spcPts val="1200"/>
              </a:spcBef>
              <a:buClr>
                <a:srgbClr val="595959"/>
              </a:buClr>
              <a:defRPr sz="260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Loves OpenSource, works in a distributed Team</a:t>
            </a:r>
          </a:p>
          <a:p>
            <a:pPr>
              <a:spcBef>
                <a:spcPts val="1200"/>
              </a:spcBef>
              <a:buClr>
                <a:srgbClr val="595959"/>
              </a:buClr>
              <a:defRPr sz="260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Born in Hungary, lives in Austria</a:t>
            </a:r>
          </a:p>
          <a:p>
            <a:pPr>
              <a:spcBef>
                <a:spcPts val="1200"/>
              </a:spcBef>
              <a:buClr>
                <a:srgbClr val="595959"/>
              </a:buClr>
              <a:defRPr sz="260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</a:p>
        </p:txBody>
      </p:sp>
      <p:sp>
        <p:nvSpPr>
          <p:cNvPr id="213" name="Straight Connector 4"/>
          <p:cNvSpPr/>
          <p:nvPr/>
        </p:nvSpPr>
        <p:spPr>
          <a:xfrm>
            <a:off x="6586200" y="1725345"/>
            <a:ext cx="1" cy="2626831"/>
          </a:xfrm>
          <a:prstGeom prst="line">
            <a:avLst/>
          </a:prstGeom>
          <a:ln w="6350">
            <a:solidFill>
              <a:srgbClr val="595959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1"/>
          <p:cNvSpPr txBox="1"/>
          <p:nvPr>
            <p:ph type="title"/>
          </p:nvPr>
        </p:nvSpPr>
        <p:spPr>
          <a:xfrm>
            <a:off x="355600" y="60325"/>
            <a:ext cx="10515600" cy="1107453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Managed Heap - GC Segments </a:t>
            </a:r>
          </a:p>
        </p:txBody>
      </p:sp>
      <p:sp>
        <p:nvSpPr>
          <p:cNvPr id="309" name="Rectangle 3"/>
          <p:cNvSpPr/>
          <p:nvPr/>
        </p:nvSpPr>
        <p:spPr>
          <a:xfrm>
            <a:off x="539750" y="2135189"/>
            <a:ext cx="10414000" cy="2074861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10" name="Straight Connector 5"/>
          <p:cNvSpPr/>
          <p:nvPr/>
        </p:nvSpPr>
        <p:spPr>
          <a:xfrm flipH="1">
            <a:off x="2419350" y="2135186"/>
            <a:ext cx="1" cy="2074864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1" name="Straight Connector 9"/>
          <p:cNvSpPr/>
          <p:nvPr/>
        </p:nvSpPr>
        <p:spPr>
          <a:xfrm flipH="1">
            <a:off x="4406899" y="2135188"/>
            <a:ext cx="1" cy="207486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2" name="Straight Connector 10"/>
          <p:cNvSpPr/>
          <p:nvPr/>
        </p:nvSpPr>
        <p:spPr>
          <a:xfrm>
            <a:off x="8763000" y="2135185"/>
            <a:ext cx="0" cy="2074865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3" name="TextBox 11"/>
          <p:cNvSpPr txBox="1"/>
          <p:nvPr/>
        </p:nvSpPr>
        <p:spPr>
          <a:xfrm>
            <a:off x="949325" y="2241550"/>
            <a:ext cx="9525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Gen0</a:t>
            </a:r>
          </a:p>
        </p:txBody>
      </p:sp>
      <p:sp>
        <p:nvSpPr>
          <p:cNvPr id="314" name="TextBox 12"/>
          <p:cNvSpPr txBox="1"/>
          <p:nvPr/>
        </p:nvSpPr>
        <p:spPr>
          <a:xfrm>
            <a:off x="2828925" y="2241550"/>
            <a:ext cx="9525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Gen1</a:t>
            </a:r>
          </a:p>
        </p:txBody>
      </p:sp>
      <p:sp>
        <p:nvSpPr>
          <p:cNvPr id="315" name="TextBox 13"/>
          <p:cNvSpPr txBox="1"/>
          <p:nvPr/>
        </p:nvSpPr>
        <p:spPr>
          <a:xfrm>
            <a:off x="6108700" y="2241550"/>
            <a:ext cx="952500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Gen2</a:t>
            </a:r>
          </a:p>
        </p:txBody>
      </p:sp>
      <p:sp>
        <p:nvSpPr>
          <p:cNvPr id="316" name="TextBox 14"/>
          <p:cNvSpPr txBox="1"/>
          <p:nvPr/>
        </p:nvSpPr>
        <p:spPr>
          <a:xfrm>
            <a:off x="9042400" y="2248416"/>
            <a:ext cx="160020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Large Object Heap (LOH)</a:t>
            </a:r>
          </a:p>
        </p:txBody>
      </p:sp>
      <p:sp>
        <p:nvSpPr>
          <p:cNvPr id="317" name="Rectangle 15"/>
          <p:cNvSpPr txBox="1"/>
          <p:nvPr/>
        </p:nvSpPr>
        <p:spPr>
          <a:xfrm>
            <a:off x="684103" y="1307584"/>
            <a:ext cx="325933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var</a:t>
            </a:r>
            <a:r>
              <a:rPr>
                <a:solidFill>
                  <a:srgbClr val="000000"/>
                </a:solidFill>
              </a:rPr>
              <a:t> obj = </a:t>
            </a:r>
            <a:r>
              <a:t>new</a:t>
            </a:r>
            <a:r>
              <a:rPr>
                <a:solidFill>
                  <a:srgbClr val="000000"/>
                </a:solidFill>
              </a:rPr>
              <a:t> Object();</a:t>
            </a:r>
          </a:p>
        </p:txBody>
      </p:sp>
      <p:grpSp>
        <p:nvGrpSpPr>
          <p:cNvPr id="320" name="Rectangle 16"/>
          <p:cNvGrpSpPr/>
          <p:nvPr/>
        </p:nvGrpSpPr>
        <p:grpSpPr>
          <a:xfrm>
            <a:off x="884238" y="3219450"/>
            <a:ext cx="701675" cy="590550"/>
            <a:chOff x="0" y="0"/>
            <a:chExt cx="701674" cy="590550"/>
          </a:xfrm>
        </p:grpSpPr>
        <p:sp>
          <p:nvSpPr>
            <p:cNvPr id="318" name="Rectangle"/>
            <p:cNvSpPr/>
            <p:nvPr/>
          </p:nvSpPr>
          <p:spPr>
            <a:xfrm>
              <a:off x="-1" y="0"/>
              <a:ext cx="701676" cy="59055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9" name="obj"/>
            <p:cNvSpPr txBox="1"/>
            <p:nvPr/>
          </p:nvSpPr>
          <p:spPr>
            <a:xfrm>
              <a:off x="-1" y="116204"/>
              <a:ext cx="701676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obj</a:t>
              </a:r>
            </a:p>
          </p:txBody>
        </p:sp>
      </p:grpSp>
      <p:sp>
        <p:nvSpPr>
          <p:cNvPr id="321" name="Rectangle 17"/>
          <p:cNvSpPr txBox="1"/>
          <p:nvPr/>
        </p:nvSpPr>
        <p:spPr>
          <a:xfrm>
            <a:off x="6205777" y="1314450"/>
            <a:ext cx="4082428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var</a:t>
            </a:r>
            <a:r>
              <a:rPr>
                <a:solidFill>
                  <a:srgbClr val="000000"/>
                </a:solidFill>
              </a:rPr>
              <a:t> array = </a:t>
            </a:r>
            <a: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[100_000];</a:t>
            </a:r>
          </a:p>
        </p:txBody>
      </p:sp>
      <p:grpSp>
        <p:nvGrpSpPr>
          <p:cNvPr id="324" name="Rectangle 18"/>
          <p:cNvGrpSpPr/>
          <p:nvPr/>
        </p:nvGrpSpPr>
        <p:grpSpPr>
          <a:xfrm>
            <a:off x="9304338" y="3276600"/>
            <a:ext cx="1009651" cy="476250"/>
            <a:chOff x="0" y="0"/>
            <a:chExt cx="1009650" cy="476250"/>
          </a:xfrm>
        </p:grpSpPr>
        <p:sp>
          <p:nvSpPr>
            <p:cNvPr id="322" name="Rectangle"/>
            <p:cNvSpPr/>
            <p:nvPr/>
          </p:nvSpPr>
          <p:spPr>
            <a:xfrm>
              <a:off x="0" y="0"/>
              <a:ext cx="1009650" cy="47625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3" name="array"/>
            <p:cNvSpPr txBox="1"/>
            <p:nvPr/>
          </p:nvSpPr>
          <p:spPr>
            <a:xfrm>
              <a:off x="0" y="59055"/>
              <a:ext cx="100965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array</a:t>
              </a:r>
            </a:p>
          </p:txBody>
        </p:sp>
      </p:grpSp>
      <p:sp>
        <p:nvSpPr>
          <p:cNvPr id="325" name="Left Brace 23"/>
          <p:cNvSpPr/>
          <p:nvPr/>
        </p:nvSpPr>
        <p:spPr>
          <a:xfrm rot="16200000">
            <a:off x="4389297" y="373854"/>
            <a:ext cx="524157" cy="8223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549"/>
                  <a:pt x="10800" y="21485"/>
                </a:cubicBezTo>
                <a:lnTo>
                  <a:pt x="10800" y="10915"/>
                </a:lnTo>
                <a:cubicBezTo>
                  <a:pt x="10800" y="10851"/>
                  <a:pt x="5965" y="10800"/>
                  <a:pt x="0" y="10800"/>
                </a:cubicBezTo>
                <a:cubicBezTo>
                  <a:pt x="5965" y="10800"/>
                  <a:pt x="10800" y="10749"/>
                  <a:pt x="10800" y="10685"/>
                </a:cubicBezTo>
                <a:lnTo>
                  <a:pt x="10800" y="115"/>
                </a:lnTo>
                <a:cubicBezTo>
                  <a:pt x="10800" y="51"/>
                  <a:pt x="15635" y="0"/>
                  <a:pt x="21600" y="0"/>
                </a:cubicBezTo>
              </a:path>
            </a:pathLst>
          </a:custGeom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26" name="TextBox 24"/>
          <p:cNvSpPr txBox="1"/>
          <p:nvPr/>
        </p:nvSpPr>
        <p:spPr>
          <a:xfrm>
            <a:off x="3225800" y="4824967"/>
            <a:ext cx="297997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Small Object Heap (SOH)</a:t>
            </a:r>
          </a:p>
        </p:txBody>
      </p:sp>
      <p:sp>
        <p:nvSpPr>
          <p:cNvPr id="327" name="TextBox 25"/>
          <p:cNvSpPr txBox="1"/>
          <p:nvPr/>
        </p:nvSpPr>
        <p:spPr>
          <a:xfrm>
            <a:off x="9042400" y="4313018"/>
            <a:ext cx="2130097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Objects bigger than 85.000 Bytes</a:t>
            </a:r>
          </a:p>
        </p:txBody>
      </p:sp>
      <p:sp>
        <p:nvSpPr>
          <p:cNvPr id="328" name="TextBox 2"/>
          <p:cNvSpPr txBox="1"/>
          <p:nvPr/>
        </p:nvSpPr>
        <p:spPr>
          <a:xfrm>
            <a:off x="493935" y="5828195"/>
            <a:ext cx="831488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Large Object Heap Collection = Full GC (Gen0+Gen1+Gen2+LOH)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74222 0.000460" origin="layout" pathEditMode="relative">
                                      <p:cBhvr>
                                        <p:cTn id="13" dur="1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74222 0.000460 L 0.381512 0.001390" origin="layout" pathEditMode="relative">
                                      <p:cBhvr>
                                        <p:cTn id="17" dur="1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367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367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1" grpId="5"/>
      <p:bldP build="whole" bldLvl="1" animBg="1" rev="0" advAuto="0" spid="324" grpId="6"/>
      <p:bldP build="whole" bldLvl="1" animBg="1" rev="0" advAuto="0" spid="320" grpId="1"/>
      <p:bldP build="whole" bldLvl="1" animBg="1" rev="0" advAuto="0" spid="328" grpId="7"/>
      <p:bldP build="whole" bldLvl="1" animBg="1" rev="0" advAuto="0" spid="317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148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Arrays and GC</a:t>
            </a:r>
          </a:p>
        </p:txBody>
      </p:sp>
      <p:sp>
        <p:nvSpPr>
          <p:cNvPr id="331" name="Shape 149"/>
          <p:cNvSpPr txBox="1"/>
          <p:nvPr>
            <p:ph type="body" sz="quarter" idx="1"/>
          </p:nvPr>
        </p:nvSpPr>
        <p:spPr>
          <a:xfrm>
            <a:off x="538479" y="1549059"/>
            <a:ext cx="11043922" cy="691070"/>
          </a:xfrm>
          <a:prstGeom prst="rect">
            <a:avLst/>
          </a:prstGeom>
        </p:spPr>
        <p:txBody>
          <a:bodyPr/>
          <a:lstStyle/>
          <a:p>
            <a:pPr/>
            <a:r>
              <a:t>Method with array allocation</a:t>
            </a:r>
          </a:p>
        </p:txBody>
      </p:sp>
      <p:sp>
        <p:nvSpPr>
          <p:cNvPr id="332" name="Rectangle 5"/>
          <p:cNvSpPr txBox="1"/>
          <p:nvPr/>
        </p:nvSpPr>
        <p:spPr>
          <a:xfrm>
            <a:off x="3332558" y="2240127"/>
            <a:ext cx="6094414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MethodCalledOften()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var</a:t>
            </a:r>
            <a:r>
              <a:rPr>
                <a:solidFill>
                  <a:srgbClr val="000000"/>
                </a:solidFill>
              </a:rPr>
              <a:t> myArray = </a:t>
            </a:r>
            <a: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[15];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//use myArray...</a:t>
            </a:r>
          </a:p>
          <a:p>
            <a:pPr>
              <a:defRPr sz="23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333" name="Shape 149"/>
          <p:cNvSpPr txBox="1"/>
          <p:nvPr/>
        </p:nvSpPr>
        <p:spPr>
          <a:xfrm>
            <a:off x="281027" y="4010714"/>
            <a:ext cx="11616219" cy="675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44" tIns="121844" rIns="121844" bIns="121844">
            <a:spAutoFit/>
          </a:bodyPr>
          <a:lstStyle>
            <a:lvl1pPr marL="592613" indent="-457200">
              <a:lnSpc>
                <a:spcPct val="115000"/>
              </a:lnSpc>
              <a:spcBef>
                <a:spcPts val="1600"/>
              </a:spcBef>
              <a:buClr>
                <a:srgbClr val="434343"/>
              </a:buClr>
              <a:buSzPct val="100000"/>
              <a:buFont typeface="Arial"/>
              <a:buChar char="•"/>
              <a:defRPr sz="2800"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myArray is allocation on the heap -&gt; more work for the GC</a:t>
            </a:r>
          </a:p>
        </p:txBody>
      </p:sp>
      <p:sp>
        <p:nvSpPr>
          <p:cNvPr id="334" name="Shape 149"/>
          <p:cNvSpPr txBox="1"/>
          <p:nvPr/>
        </p:nvSpPr>
        <p:spPr>
          <a:xfrm>
            <a:off x="283874" y="4750373"/>
            <a:ext cx="11616219" cy="1821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44" tIns="121844" rIns="121844" bIns="121844">
            <a:spAutoFit/>
          </a:bodyPr>
          <a:lstStyle>
            <a:lvl1pPr marL="592613" indent="-457200">
              <a:lnSpc>
                <a:spcPct val="115000"/>
              </a:lnSpc>
              <a:spcBef>
                <a:spcPts val="1600"/>
              </a:spcBef>
              <a:buClr>
                <a:srgbClr val="434343"/>
              </a:buClr>
              <a:buSzPct val="100000"/>
              <a:buFont typeface="Arial"/>
              <a:buChar char="•"/>
              <a:defRPr sz="2800"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In each call memory is allocation-&gt; GC cleans up -&gt; and in the next round memory is allocated again</a:t>
            </a:r>
            <a:endParaRPr>
              <a:solidFill>
                <a:srgbClr val="E7E6E6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3" grpId="2"/>
      <p:bldP build="whole" bldLvl="1" animBg="1" rev="0" advAuto="0" spid="334" grpId="3"/>
      <p:bldP build="whole" bldLvl="1" animBg="1" rev="0" advAuto="0" spid="33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148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Arrays and GC</a:t>
            </a:r>
          </a:p>
        </p:txBody>
      </p:sp>
      <p:sp>
        <p:nvSpPr>
          <p:cNvPr id="337" name="Shape 149"/>
          <p:cNvSpPr txBox="1"/>
          <p:nvPr>
            <p:ph type="body" sz="quarter" idx="1"/>
          </p:nvPr>
        </p:nvSpPr>
        <p:spPr>
          <a:xfrm>
            <a:off x="538479" y="2315816"/>
            <a:ext cx="11043922" cy="715619"/>
          </a:xfrm>
          <a:prstGeom prst="rect">
            <a:avLst/>
          </a:prstGeom>
        </p:spPr>
        <p:txBody>
          <a:bodyPr/>
          <a:lstStyle/>
          <a:p>
            <a:pPr/>
            <a:r>
              <a:t>Method with a bigger array</a:t>
            </a:r>
          </a:p>
        </p:txBody>
      </p:sp>
      <p:sp>
        <p:nvSpPr>
          <p:cNvPr id="338" name="Rectangle 5"/>
          <p:cNvSpPr txBox="1"/>
          <p:nvPr/>
        </p:nvSpPr>
        <p:spPr>
          <a:xfrm>
            <a:off x="3228612" y="3158091"/>
            <a:ext cx="7660080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MethodCalledOften()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var</a:t>
            </a:r>
            <a:r>
              <a:rPr>
                <a:solidFill>
                  <a:srgbClr val="000000"/>
                </a:solidFill>
              </a:rPr>
              <a:t> myArray = </a:t>
            </a:r>
            <a: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[256*1024];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//use myArray...</a:t>
            </a: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339" name="Shape 149"/>
          <p:cNvSpPr txBox="1"/>
          <p:nvPr/>
        </p:nvSpPr>
        <p:spPr>
          <a:xfrm>
            <a:off x="287890" y="5071200"/>
            <a:ext cx="11616219" cy="1172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44" tIns="121844" rIns="121844" bIns="121844">
            <a:spAutoFit/>
          </a:bodyPr>
          <a:lstStyle>
            <a:lvl1pPr marL="592613" indent="-457200">
              <a:lnSpc>
                <a:spcPct val="115000"/>
              </a:lnSpc>
              <a:spcBef>
                <a:spcPts val="1600"/>
              </a:spcBef>
              <a:buClr>
                <a:srgbClr val="434343"/>
              </a:buClr>
              <a:buSzPct val="100000"/>
              <a:buFont typeface="Arial"/>
              <a:buChar char="•"/>
              <a:defRPr sz="2800"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myArray is allocated on the Large Object Heap -&gt; even more work for the GC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itle 1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Solution: ArrayPool&lt;T&gt;</a:t>
            </a:r>
          </a:p>
        </p:txBody>
      </p:sp>
      <p:sp>
        <p:nvSpPr>
          <p:cNvPr id="342" name="Content Placeholder 2"/>
          <p:cNvSpPr txBox="1"/>
          <p:nvPr>
            <p:ph type="body" idx="1"/>
          </p:nvPr>
        </p:nvSpPr>
        <p:spPr>
          <a:xfrm>
            <a:off x="538480" y="1549059"/>
            <a:ext cx="11422293" cy="4980707"/>
          </a:xfrm>
          <a:prstGeom prst="rect">
            <a:avLst/>
          </a:prstGeom>
        </p:spPr>
        <p:txBody>
          <a:bodyPr/>
          <a:lstStyle/>
          <a:p>
            <a:pPr marL="224035" indent="-224035" defTabSz="896141">
              <a:spcBef>
                <a:spcPts val="1700"/>
              </a:spcBef>
              <a:defRPr sz="2744"/>
            </a:pPr>
            <a:r>
              <a:t>Holds a number of objects ready to use</a:t>
            </a:r>
          </a:p>
          <a:p>
            <a:pPr marL="224035" indent="-224035" defTabSz="896141">
              <a:spcBef>
                <a:spcPts val="1700"/>
              </a:spcBef>
              <a:defRPr sz="2744"/>
            </a:pPr>
            <a:r>
              <a:t>.NET Standard 2.1</a:t>
            </a:r>
          </a:p>
          <a:p>
            <a:pPr marL="224035" indent="-224035" defTabSz="896141">
              <a:spcBef>
                <a:spcPts val="1700"/>
              </a:spcBef>
              <a:defRPr sz="2744"/>
            </a:pPr>
            <a:r>
              <a:t>NuGet package: System.Buffers - can be used already with .NET Core 1.0, Included in .NET Core 2.1 SDK - Microsoft.NETCore.App</a:t>
            </a:r>
          </a:p>
          <a:p>
            <a:pPr marL="224035" indent="-224035" defTabSz="896141">
              <a:spcBef>
                <a:spcPts val="1700"/>
              </a:spcBef>
              <a:defRPr b="1" sz="2744"/>
            </a:pPr>
            <a:r>
              <a:t>ArrayPool&lt;T&gt;.Shared.Rent(int length)</a:t>
            </a:r>
            <a:r>
              <a:rPr b="0"/>
              <a:t>:</a:t>
            </a:r>
            <a:r>
              <a:t> </a:t>
            </a:r>
            <a:r>
              <a:rPr b="0"/>
              <a:t>gives you an array</a:t>
            </a:r>
            <a:endParaRPr b="0"/>
          </a:p>
          <a:p>
            <a:pPr marL="224035" indent="-224035" defTabSz="896141">
              <a:spcBef>
                <a:spcPts val="1700"/>
              </a:spcBef>
              <a:defRPr b="1" sz="2744"/>
            </a:pPr>
            <a:r>
              <a:t>ArrayPool&lt;T&gt;.Shared.Return(T[] array)</a:t>
            </a:r>
            <a:r>
              <a:rPr b="0"/>
              <a:t>:</a:t>
            </a:r>
            <a:r>
              <a:t> </a:t>
            </a:r>
            <a:r>
              <a:rPr b="0"/>
              <a:t>you give the array back to the pool</a:t>
            </a:r>
          </a:p>
          <a:p>
            <a:pPr marL="224035" indent="-224035" defTabSz="896141">
              <a:spcBef>
                <a:spcPts val="1700"/>
              </a:spcBef>
              <a:defRPr sz="1666"/>
            </a:pPr>
            <a:r>
              <a:rPr u="sng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2" invalidUrl="" action="" tgtFrame="" tooltip="" history="1" highlightClick="0" endSnd="0"/>
              </a:rPr>
              <a:t>https://github.com/dotnet/corefx/blob/master/src/Common/src/CoreLib/System/Buffers/ArrayPool.cs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148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ArrayPool</a:t>
            </a:r>
          </a:p>
        </p:txBody>
      </p:sp>
      <p:sp>
        <p:nvSpPr>
          <p:cNvPr id="345" name="Shape 149"/>
          <p:cNvSpPr txBox="1"/>
          <p:nvPr>
            <p:ph type="body" idx="1"/>
          </p:nvPr>
        </p:nvSpPr>
        <p:spPr>
          <a:xfrm>
            <a:off x="538479" y="1549059"/>
            <a:ext cx="11043922" cy="4980707"/>
          </a:xfrm>
          <a:prstGeom prst="rect">
            <a:avLst/>
          </a:prstGeom>
        </p:spPr>
        <p:txBody>
          <a:bodyPr/>
          <a:lstStyle/>
          <a:p>
            <a:pPr/>
            <a:r>
              <a:t>Instead of allocation an array each time, use ArrayPool:</a:t>
            </a:r>
          </a:p>
        </p:txBody>
      </p:sp>
      <p:sp>
        <p:nvSpPr>
          <p:cNvPr id="346" name="Rectangle 9"/>
          <p:cNvSpPr txBox="1"/>
          <p:nvPr/>
        </p:nvSpPr>
        <p:spPr>
          <a:xfrm>
            <a:off x="538480" y="2869956"/>
            <a:ext cx="11653522" cy="293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700">
                <a:latin typeface="Consolas"/>
                <a:ea typeface="Consolas"/>
                <a:cs typeface="Consolas"/>
                <a:sym typeface="Consolas"/>
              </a:defRPr>
            </a:pPr>
            <a:r>
              <a:t> </a:t>
            </a:r>
            <a:r>
              <a:rPr>
                <a:solidFill>
                  <a:srgbClr val="0000FF"/>
                </a:solidFill>
              </a:rPr>
              <a:t>public</a:t>
            </a:r>
            <a:r>
              <a:t> </a:t>
            </a:r>
            <a:r>
              <a:rPr>
                <a:solidFill>
                  <a:srgbClr val="0000FF"/>
                </a:solidFill>
              </a:rPr>
              <a:t>void</a:t>
            </a:r>
            <a:r>
              <a:t> MethodCalledOften()</a:t>
            </a:r>
          </a:p>
          <a:p>
            <a:pPr>
              <a:defRPr sz="2700">
                <a:latin typeface="Consolas"/>
                <a:ea typeface="Consolas"/>
                <a:cs typeface="Consolas"/>
                <a:sym typeface="Consolas"/>
              </a:defRPr>
            </a:pPr>
            <a:r>
              <a:t> {</a:t>
            </a:r>
          </a:p>
          <a:p>
            <a:pPr>
              <a:defRPr sz="2700">
                <a:latin typeface="Consolas"/>
                <a:ea typeface="Consolas"/>
                <a:cs typeface="Consolas"/>
                <a:sym typeface="Consolas"/>
              </a:defRPr>
            </a:pPr>
            <a:r>
              <a:t>     </a:t>
            </a:r>
            <a:r>
              <a:rPr>
                <a:solidFill>
                  <a:srgbClr val="0000FF"/>
                </a:solidFill>
              </a:rPr>
              <a:t>var</a:t>
            </a:r>
            <a:r>
              <a:t> arr = </a:t>
            </a:r>
            <a:r>
              <a:rPr>
                <a:solidFill>
                  <a:srgbClr val="2B91AF"/>
                </a:solidFill>
              </a:rPr>
              <a:t>ArrayPool</a:t>
            </a:r>
            <a:r>
              <a:t>&lt;</a:t>
            </a:r>
            <a:r>
              <a:rPr>
                <a:solidFill>
                  <a:srgbClr val="0000FF"/>
                </a:solidFill>
              </a:rPr>
              <a:t>int</a:t>
            </a:r>
            <a:r>
              <a:t>&gt;.Shared.Rent(256 * 1024);</a:t>
            </a:r>
          </a:p>
          <a:p>
            <a:pPr>
              <a:defRPr sz="2700">
                <a:latin typeface="Consolas"/>
                <a:ea typeface="Consolas"/>
                <a:cs typeface="Consolas"/>
                <a:sym typeface="Consolas"/>
              </a:defRPr>
            </a:pPr>
            <a:r>
              <a:t>     </a:t>
            </a:r>
            <a:r>
              <a:rPr>
                <a:solidFill>
                  <a:srgbClr val="2B91AF"/>
                </a:solidFill>
              </a:rPr>
              <a:t>Console</a:t>
            </a:r>
            <a:r>
              <a:t>.WriteLine(arr[0].ToString());</a:t>
            </a:r>
          </a:p>
          <a:p>
            <a:pPr>
              <a:defRPr sz="2700">
                <a:latin typeface="Consolas"/>
                <a:ea typeface="Consolas"/>
                <a:cs typeface="Consolas"/>
                <a:sym typeface="Consolas"/>
              </a:defRPr>
            </a:pPr>
            <a:r>
              <a:t>     </a:t>
            </a:r>
            <a:r>
              <a:rPr>
                <a:solidFill>
                  <a:srgbClr val="008000"/>
                </a:solidFill>
              </a:rPr>
              <a:t>//use arr.</a:t>
            </a:r>
            <a:endParaRPr>
              <a:solidFill>
                <a:srgbClr val="008000"/>
              </a:solidFill>
            </a:endParaRPr>
          </a:p>
          <a:p>
            <a:pPr>
              <a:defRPr sz="2700">
                <a:latin typeface="Consolas"/>
                <a:ea typeface="Consolas"/>
                <a:cs typeface="Consolas"/>
                <a:sym typeface="Consolas"/>
              </a:defRPr>
            </a:pPr>
            <a:r>
              <a:t>     </a:t>
            </a:r>
            <a:r>
              <a:rPr>
                <a:solidFill>
                  <a:srgbClr val="2B91AF"/>
                </a:solidFill>
              </a:rPr>
              <a:t>ArrayPool</a:t>
            </a:r>
            <a:r>
              <a:t>&lt;</a:t>
            </a:r>
            <a:r>
              <a:rPr>
                <a:solidFill>
                  <a:srgbClr val="0000FF"/>
                </a:solidFill>
              </a:rPr>
              <a:t>int</a:t>
            </a:r>
            <a:r>
              <a:t>&gt;.Shared.Return(arr);</a:t>
            </a:r>
          </a:p>
          <a:p>
            <a:pPr>
              <a:defRPr sz="2700">
                <a:latin typeface="Consolas"/>
                <a:ea typeface="Consolas"/>
                <a:cs typeface="Consolas"/>
                <a:sym typeface="Consolas"/>
              </a:defRPr>
            </a:pPr>
            <a:r>
              <a:t>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itle 1"/>
          <p:cNvSpPr txBox="1"/>
          <p:nvPr>
            <p:ph type="title"/>
          </p:nvPr>
        </p:nvSpPr>
        <p:spPr>
          <a:xfrm>
            <a:off x="0" y="-28956"/>
            <a:ext cx="12192000" cy="1108223"/>
          </a:xfrm>
          <a:prstGeom prst="rect">
            <a:avLst/>
          </a:prstGeom>
        </p:spPr>
        <p:txBody>
          <a:bodyPr/>
          <a:lstStyle/>
          <a:p>
            <a:pPr/>
            <a:r>
              <a:t>Benchmark Ergebnis</a:t>
            </a:r>
          </a:p>
        </p:txBody>
      </p:sp>
      <p:sp>
        <p:nvSpPr>
          <p:cNvPr id="349" name="TextBox 6"/>
          <p:cNvSpPr txBox="1"/>
          <p:nvPr/>
        </p:nvSpPr>
        <p:spPr>
          <a:xfrm>
            <a:off x="942048" y="1056887"/>
            <a:ext cx="9848851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300"/>
            </a:lvl1pPr>
          </a:lstStyle>
          <a:p>
            <a:pPr/>
            <a:r>
              <a:t>1000 iterations: ArrayPool.Shared.Rent() vs. new Array[] </a:t>
            </a:r>
          </a:p>
        </p:txBody>
      </p:sp>
      <p:sp>
        <p:nvSpPr>
          <p:cNvPr id="350" name="Rectangle 2"/>
          <p:cNvSpPr txBox="1"/>
          <p:nvPr/>
        </p:nvSpPr>
        <p:spPr>
          <a:xfrm>
            <a:off x="942048" y="1563453"/>
            <a:ext cx="1009564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rPr u="sng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2" invalidUrl="" action="" tgtFrame="" tooltip="" history="1" highlightClick="0" endSnd="0"/>
              </a:rPr>
              <a:t>https://github.com/gregkalapos/DWX2018_SampleCode/tree/master/ArrayPoolSample</a:t>
            </a:r>
            <a:r>
              <a:t> </a:t>
            </a:r>
          </a:p>
        </p:txBody>
      </p:sp>
      <p:pic>
        <p:nvPicPr>
          <p:cNvPr id="351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278" r="0" b="42224"/>
          <a:stretch>
            <a:fillRect/>
          </a:stretch>
        </p:blipFill>
        <p:spPr>
          <a:xfrm>
            <a:off x="767253" y="1987350"/>
            <a:ext cx="11172498" cy="3414783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Oval 4"/>
          <p:cNvSpPr/>
          <p:nvPr/>
        </p:nvSpPr>
        <p:spPr>
          <a:xfrm>
            <a:off x="2625656" y="4135758"/>
            <a:ext cx="1284194" cy="1481357"/>
          </a:xfrm>
          <a:prstGeom prst="ellipse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3" name="Oval 5"/>
          <p:cNvSpPr/>
          <p:nvPr/>
        </p:nvSpPr>
        <p:spPr>
          <a:xfrm>
            <a:off x="6353500" y="4135758"/>
            <a:ext cx="5249921" cy="1570867"/>
          </a:xfrm>
          <a:prstGeom prst="ellipse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54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02912" y="1503162"/>
            <a:ext cx="5327123" cy="5327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2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3" grpId="2"/>
      <p:bldP build="whole" bldLvl="1" animBg="1" rev="0" advAuto="0" spid="353" grpId="3"/>
      <p:bldP build="whole" bldLvl="1" animBg="1" rev="0" advAuto="0" spid="354" grpId="5"/>
      <p:bldP build="whole" bldLvl="1" animBg="1" rev="0" advAuto="0" spid="352" grpId="1"/>
      <p:bldP build="whole" bldLvl="1" animBg="1" rev="0" advAuto="0" spid="351" grpId="4"/>
      <p:bldP build="whole" bldLvl="1" animBg="1" rev="0" advAuto="0" spid="352" grpId="6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148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ArrayPool – A few more things</a:t>
            </a:r>
          </a:p>
        </p:txBody>
      </p:sp>
      <p:sp>
        <p:nvSpPr>
          <p:cNvPr id="357" name="Shape 149"/>
          <p:cNvSpPr txBox="1"/>
          <p:nvPr>
            <p:ph type="body" idx="1"/>
          </p:nvPr>
        </p:nvSpPr>
        <p:spPr>
          <a:xfrm>
            <a:off x="538479" y="1938129"/>
            <a:ext cx="11043922" cy="4591635"/>
          </a:xfrm>
          <a:prstGeom prst="rect">
            <a:avLst/>
          </a:prstGeom>
        </p:spPr>
        <p:txBody>
          <a:bodyPr/>
          <a:lstStyle/>
          <a:p>
            <a:pPr/>
            <a:r>
              <a:t>ArrayPool&lt;T&gt;.Shared is the „Shared Pool“</a:t>
            </a:r>
          </a:p>
          <a:p>
            <a:pPr/>
            <a:r>
              <a:t>Max array size in Shared Pool: 2</a:t>
            </a:r>
            <a:r>
              <a:rPr baseline="30000"/>
              <a:t>20 </a:t>
            </a:r>
            <a:r>
              <a:t>(1024*1024)</a:t>
            </a:r>
          </a:p>
          <a:p>
            <a:pPr/>
            <a:r>
              <a:t>Calling Shared.Rent(n) with n &gt; 2</a:t>
            </a:r>
            <a:r>
              <a:rPr baseline="30000"/>
              <a:t>20</a:t>
            </a:r>
            <a:r>
              <a:t>: new array will be allocated -&gt; no pooling</a:t>
            </a:r>
          </a:p>
          <a:p>
            <a:pPr/>
            <a:r>
              <a:t>ArrayPool&lt;T&gt;.Create(maxArrayLength, maxArraysPerBucket) creates a new pool. With that you can create pools with arrays bigger than 2</a:t>
            </a:r>
            <a:r>
              <a:rPr baseline="30000"/>
              <a:t>20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5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148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ArrayPool – Creating a custom pool</a:t>
            </a:r>
          </a:p>
        </p:txBody>
      </p:sp>
      <p:sp>
        <p:nvSpPr>
          <p:cNvPr id="360" name="Shape 149"/>
          <p:cNvSpPr txBox="1"/>
          <p:nvPr>
            <p:ph type="body" sz="quarter" idx="1"/>
          </p:nvPr>
        </p:nvSpPr>
        <p:spPr>
          <a:xfrm>
            <a:off x="538479" y="1780673"/>
            <a:ext cx="11043922" cy="898360"/>
          </a:xfrm>
          <a:prstGeom prst="rect">
            <a:avLst/>
          </a:prstGeom>
        </p:spPr>
        <p:txBody>
          <a:bodyPr/>
          <a:lstStyle/>
          <a:p>
            <a:pPr/>
            <a:r>
              <a:t>Pooling Arrays with size &gt; 2</a:t>
            </a:r>
            <a:r>
              <a:rPr baseline="30000"/>
              <a:t>20 </a:t>
            </a:r>
            <a:r>
              <a:t>(1024 * 1024)</a:t>
            </a:r>
          </a:p>
        </p:txBody>
      </p:sp>
      <p:sp>
        <p:nvSpPr>
          <p:cNvPr id="361" name="Rectangle 1"/>
          <p:cNvSpPr txBox="1"/>
          <p:nvPr/>
        </p:nvSpPr>
        <p:spPr>
          <a:xfrm>
            <a:off x="1781001" y="2997997"/>
            <a:ext cx="8629998" cy="329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B91AF"/>
                </a:solidFill>
              </a:rPr>
              <a:t>ArrayPool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int</a:t>
            </a:r>
            <a:r>
              <a:rPr>
                <a:solidFill>
                  <a:srgbClr val="000000"/>
                </a:solidFill>
              </a:rPr>
              <a:t>&gt; MyPool =</a:t>
            </a:r>
            <a:endParaRPr>
              <a:solidFill>
                <a:srgbClr val="000000"/>
              </a:solidFill>
            </a:endParaRPr>
          </a:p>
          <a:p>
            <a:pPr lvl="3">
              <a:defRPr sz="2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B91AF"/>
                </a:solidFill>
              </a:rPr>
              <a:t>ArrayPool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int</a:t>
            </a:r>
            <a:r>
              <a:rPr>
                <a:solidFill>
                  <a:srgbClr val="000000"/>
                </a:solidFill>
              </a:rPr>
              <a:t>&gt;.Create(1024*1024*3, 10);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 sz="2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MethodWithCustomPool()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300"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>
                <a:solidFill>
                  <a:srgbClr val="0000FF"/>
                </a:solidFill>
              </a:rPr>
              <a:t>var</a:t>
            </a:r>
            <a:r>
              <a:t> arr = MyPool.Rent(1024*1024*2);</a:t>
            </a:r>
          </a:p>
          <a:p>
            <a:pPr>
              <a:defRPr sz="2300"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>
                <a:solidFill>
                  <a:srgbClr val="008000"/>
                </a:solidFill>
              </a:rPr>
              <a:t>//use arr...</a:t>
            </a:r>
            <a:endParaRPr>
              <a:solidFill>
                <a:srgbClr val="008000"/>
              </a:solidFill>
            </a:endParaRPr>
          </a:p>
          <a:p>
            <a:pPr>
              <a:defRPr sz="2300">
                <a:latin typeface="Consolas"/>
                <a:ea typeface="Consolas"/>
                <a:cs typeface="Consolas"/>
                <a:sym typeface="Consolas"/>
              </a:defRPr>
            </a:pPr>
            <a:r>
              <a:t>    MyPool.Return(arr);</a:t>
            </a:r>
          </a:p>
          <a:p>
            <a:pPr>
              <a:defRPr sz="23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148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ArrayPool – Summary</a:t>
            </a:r>
          </a:p>
        </p:txBody>
      </p:sp>
      <p:sp>
        <p:nvSpPr>
          <p:cNvPr id="364" name="Shape 149"/>
          <p:cNvSpPr txBox="1"/>
          <p:nvPr/>
        </p:nvSpPr>
        <p:spPr>
          <a:xfrm>
            <a:off x="382671" y="2156791"/>
            <a:ext cx="11616219" cy="4472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44" tIns="121844" rIns="121844" bIns="121844">
            <a:spAutoFit/>
          </a:bodyPr>
          <a:lstStyle/>
          <a:p>
            <a:pPr marL="609361" indent="-473948">
              <a:lnSpc>
                <a:spcPct val="115000"/>
              </a:lnSpc>
              <a:spcBef>
                <a:spcPts val="1600"/>
              </a:spcBef>
              <a:buClr>
                <a:srgbClr val="434343"/>
              </a:buClr>
              <a:buSzPct val="100000"/>
              <a:buFont typeface="Trebuchet MS"/>
              <a:buChar char="●"/>
              <a:defRPr sz="2600">
                <a:solidFill>
                  <a:srgbClr val="434343"/>
                </a:solidFill>
              </a:defRPr>
            </a:pPr>
            <a:r>
              <a:t>Very simple API -&gt; goal: avoid GC (especially Gen2 GC)</a:t>
            </a:r>
            <a:endParaRPr>
              <a:solidFill>
                <a:srgbClr val="E7E6E6"/>
              </a:solidFill>
            </a:endParaRPr>
          </a:p>
          <a:p>
            <a:pPr marL="609361" indent="-473948">
              <a:lnSpc>
                <a:spcPct val="115000"/>
              </a:lnSpc>
              <a:spcBef>
                <a:spcPts val="1600"/>
              </a:spcBef>
              <a:buClr>
                <a:srgbClr val="434343"/>
              </a:buClr>
              <a:buSzPct val="100000"/>
              <a:buFont typeface="Trebuchet MS"/>
              <a:buChar char="●"/>
              <a:defRPr sz="2600">
                <a:solidFill>
                  <a:srgbClr val="434343"/>
                </a:solidFill>
              </a:defRPr>
            </a:pPr>
            <a:r>
              <a:t>Shared Property returns there Shared-Pool (max. 2</a:t>
            </a:r>
            <a:r>
              <a:rPr baseline="30000"/>
              <a:t>20</a:t>
            </a:r>
            <a:r>
              <a:t>)</a:t>
            </a:r>
            <a:endParaRPr>
              <a:solidFill>
                <a:srgbClr val="E7E6E6"/>
              </a:solidFill>
            </a:endParaRPr>
          </a:p>
          <a:p>
            <a:pPr marL="609361" indent="-473948">
              <a:lnSpc>
                <a:spcPct val="115000"/>
              </a:lnSpc>
              <a:spcBef>
                <a:spcPts val="1600"/>
              </a:spcBef>
              <a:buClr>
                <a:srgbClr val="434343"/>
              </a:buClr>
              <a:buSzPct val="100000"/>
              <a:buFont typeface="Trebuchet MS"/>
              <a:buChar char="●"/>
              <a:defRPr sz="2600">
                <a:solidFill>
                  <a:srgbClr val="434343"/>
                </a:solidFill>
              </a:defRPr>
            </a:pPr>
            <a:r>
              <a:t>The Create method created a new Pool</a:t>
            </a:r>
            <a:endParaRPr>
              <a:solidFill>
                <a:srgbClr val="E7E6E6"/>
              </a:solidFill>
            </a:endParaRPr>
          </a:p>
          <a:p>
            <a:pPr marL="609361" indent="-473948">
              <a:lnSpc>
                <a:spcPct val="115000"/>
              </a:lnSpc>
              <a:spcBef>
                <a:spcPts val="1600"/>
              </a:spcBef>
              <a:buClr>
                <a:srgbClr val="434343"/>
              </a:buClr>
              <a:buSzPct val="100000"/>
              <a:buFont typeface="Trebuchet MS"/>
              <a:buChar char="●"/>
              <a:defRPr sz="2600">
                <a:solidFill>
                  <a:srgbClr val="434343"/>
                </a:solidFill>
              </a:defRPr>
            </a:pPr>
            <a:r>
              <a:t>Where is ArrayPool used? E.g.: Kestrel, ASP.NET Core</a:t>
            </a:r>
            <a:endParaRPr>
              <a:solidFill>
                <a:srgbClr val="E7E6E6"/>
              </a:solidFill>
            </a:endParaRPr>
          </a:p>
          <a:p>
            <a:pPr marL="609361" indent="-473948">
              <a:lnSpc>
                <a:spcPct val="115000"/>
              </a:lnSpc>
              <a:spcBef>
                <a:spcPts val="1600"/>
              </a:spcBef>
              <a:buClr>
                <a:srgbClr val="434343"/>
              </a:buClr>
              <a:buSzPct val="100000"/>
              <a:buFont typeface="Trebuchet MS"/>
              <a:buChar char="●"/>
              <a:defRPr sz="2600">
                <a:solidFill>
                  <a:srgbClr val="434343"/>
                </a:solidFill>
              </a:defRPr>
            </a:pPr>
          </a:p>
          <a:p>
            <a:pPr marL="609361" indent="-473948">
              <a:lnSpc>
                <a:spcPct val="115000"/>
              </a:lnSpc>
              <a:spcBef>
                <a:spcPts val="1600"/>
              </a:spcBef>
              <a:buClr>
                <a:srgbClr val="434343"/>
              </a:buClr>
              <a:buSzPct val="100000"/>
              <a:buFont typeface="Trebuchet MS"/>
              <a:buChar char="●"/>
              <a:defRPr sz="2600">
                <a:solidFill>
                  <a:srgbClr val="434343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173"/>
          <p:cNvSpPr txBox="1"/>
          <p:nvPr>
            <p:ph type="ctrTitle"/>
          </p:nvPr>
        </p:nvSpPr>
        <p:spPr>
          <a:xfrm>
            <a:off x="220086" y="2561832"/>
            <a:ext cx="10949870" cy="2357462"/>
          </a:xfrm>
          <a:prstGeom prst="rect">
            <a:avLst/>
          </a:prstGeom>
        </p:spPr>
        <p:txBody>
          <a:bodyPr/>
          <a:lstStyle/>
          <a:p>
            <a:pPr/>
            <a:r>
              <a:t>Ref return, ref local</a:t>
            </a:r>
            <a:br/>
          </a:p>
        </p:txBody>
      </p:sp>
      <p:sp>
        <p:nvSpPr>
          <p:cNvPr id="367" name="Straight Connector 7"/>
          <p:cNvSpPr/>
          <p:nvPr/>
        </p:nvSpPr>
        <p:spPr>
          <a:xfrm>
            <a:off x="372136" y="3964699"/>
            <a:ext cx="5918598" cy="1"/>
          </a:xfrm>
          <a:prstGeom prst="line">
            <a:avLst/>
          </a:prstGeom>
          <a:ln w="6350">
            <a:solidFill>
              <a:srgbClr val="CDDAEF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itHub repo with slides and sample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 repo with slides and sample code</a:t>
            </a:r>
          </a:p>
        </p:txBody>
      </p:sp>
      <p:sp>
        <p:nvSpPr>
          <p:cNvPr id="216" name="tiny.cc/gwm46y"/>
          <p:cNvSpPr txBox="1"/>
          <p:nvPr/>
        </p:nvSpPr>
        <p:spPr>
          <a:xfrm>
            <a:off x="3944912" y="2831791"/>
            <a:ext cx="4302176" cy="830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b="1" sz="4900">
                <a:solidFill>
                  <a:srgbClr val="333333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tiny.cc/gwm46y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212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Reference types – object header</a:t>
            </a:r>
          </a:p>
        </p:txBody>
      </p:sp>
      <p:sp>
        <p:nvSpPr>
          <p:cNvPr id="370" name="Shape 213"/>
          <p:cNvSpPr txBox="1"/>
          <p:nvPr>
            <p:ph type="body" sz="half" idx="1"/>
          </p:nvPr>
        </p:nvSpPr>
        <p:spPr>
          <a:xfrm>
            <a:off x="538479" y="1549059"/>
            <a:ext cx="11043922" cy="1844892"/>
          </a:xfrm>
          <a:prstGeom prst="rect">
            <a:avLst/>
          </a:prstGeom>
        </p:spPr>
        <p:txBody>
          <a:bodyPr/>
          <a:lstStyle/>
          <a:p>
            <a:pPr/>
            <a:r>
              <a:t>Advantage: Polymorphism, Inheritance, lock(){}</a:t>
            </a:r>
          </a:p>
          <a:p>
            <a:pPr/>
            <a:r>
              <a:t>Disadvantage: higher memory usage, can be only allocated on the heap</a:t>
            </a:r>
          </a:p>
        </p:txBody>
      </p:sp>
      <p:sp>
        <p:nvSpPr>
          <p:cNvPr id="371" name="Rectangle 15"/>
          <p:cNvSpPr txBox="1"/>
          <p:nvPr/>
        </p:nvSpPr>
        <p:spPr>
          <a:xfrm>
            <a:off x="4715054" y="2733875"/>
            <a:ext cx="2514293" cy="171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class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B91AF"/>
                </a:solidFill>
              </a:rPr>
              <a:t>Point</a:t>
            </a: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>
              <a:defRPr sz="27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int</a:t>
            </a:r>
            <a:r>
              <a:rPr>
                <a:solidFill>
                  <a:srgbClr val="000000"/>
                </a:solidFill>
              </a:rPr>
              <a:t> x, y;</a:t>
            </a:r>
            <a:endParaRPr>
              <a:solidFill>
                <a:srgbClr val="000000"/>
              </a:solidFill>
            </a:endParaRPr>
          </a:p>
          <a:p>
            <a:pPr>
              <a:defRPr sz="27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grpSp>
        <p:nvGrpSpPr>
          <p:cNvPr id="385" name="Group 10"/>
          <p:cNvGrpSpPr/>
          <p:nvPr/>
        </p:nvGrpSpPr>
        <p:grpSpPr>
          <a:xfrm>
            <a:off x="876587" y="4557136"/>
            <a:ext cx="10367704" cy="2025206"/>
            <a:chOff x="0" y="0"/>
            <a:chExt cx="10367703" cy="2025205"/>
          </a:xfrm>
        </p:grpSpPr>
        <p:grpSp>
          <p:nvGrpSpPr>
            <p:cNvPr id="382" name="Group 2"/>
            <p:cNvGrpSpPr/>
            <p:nvPr/>
          </p:nvGrpSpPr>
          <p:grpSpPr>
            <a:xfrm>
              <a:off x="2" y="957942"/>
              <a:ext cx="10367702" cy="1067264"/>
              <a:chOff x="0" y="0"/>
              <a:chExt cx="10367700" cy="1067263"/>
            </a:xfrm>
          </p:grpSpPr>
          <p:sp>
            <p:nvSpPr>
              <p:cNvPr id="372" name="Rectangle 1"/>
              <p:cNvSpPr/>
              <p:nvPr/>
            </p:nvSpPr>
            <p:spPr>
              <a:xfrm>
                <a:off x="0" y="0"/>
                <a:ext cx="10367701" cy="1067264"/>
              </a:xfrm>
              <a:prstGeom prst="rect">
                <a:avLst/>
              </a:prstGeom>
              <a:noFill/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3" name="Straight Connector 3"/>
              <p:cNvSpPr/>
              <p:nvPr/>
            </p:nvSpPr>
            <p:spPr>
              <a:xfrm flipH="1">
                <a:off x="2185347" y="0"/>
                <a:ext cx="1" cy="1067264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74" name="Straight Connector 7"/>
              <p:cNvSpPr/>
              <p:nvPr/>
            </p:nvSpPr>
            <p:spPr>
              <a:xfrm>
                <a:off x="4269053" y="0"/>
                <a:ext cx="1" cy="1067264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75" name="Straight Connector 8"/>
              <p:cNvSpPr/>
              <p:nvPr/>
            </p:nvSpPr>
            <p:spPr>
              <a:xfrm>
                <a:off x="6352756" y="0"/>
                <a:ext cx="1" cy="1067264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76" name="Straight Connector 9"/>
              <p:cNvSpPr/>
              <p:nvPr/>
            </p:nvSpPr>
            <p:spPr>
              <a:xfrm>
                <a:off x="8453931" y="0"/>
                <a:ext cx="1" cy="1067264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77" name="TextBox 5"/>
              <p:cNvSpPr txBox="1"/>
              <p:nvPr/>
            </p:nvSpPr>
            <p:spPr>
              <a:xfrm>
                <a:off x="92909" y="137868"/>
                <a:ext cx="2058294" cy="85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2500">
                    <a:latin typeface="Segoe UI"/>
                    <a:ea typeface="Segoe UI"/>
                    <a:cs typeface="Segoe UI"/>
                    <a:sym typeface="Segoe UI"/>
                  </a:defRPr>
                </a:lvl1pPr>
              </a:lstStyle>
              <a:p>
                <a:pPr/>
                <a:r>
                  <a:t>Sync Block Index</a:t>
                </a:r>
              </a:p>
            </p:txBody>
          </p:sp>
          <p:sp>
            <p:nvSpPr>
              <p:cNvPr id="378" name="TextBox 11"/>
              <p:cNvSpPr txBox="1"/>
              <p:nvPr/>
            </p:nvSpPr>
            <p:spPr>
              <a:xfrm>
                <a:off x="2113120" y="137868"/>
                <a:ext cx="2268637" cy="828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2400">
                    <a:latin typeface="Segoe UI"/>
                    <a:ea typeface="Segoe UI"/>
                    <a:cs typeface="Segoe UI"/>
                    <a:sym typeface="Segoe UI"/>
                  </a:defRPr>
                </a:lvl1pPr>
              </a:lstStyle>
              <a:p>
                <a:pPr/>
                <a:r>
                  <a:t>Method Table Pointer</a:t>
                </a:r>
              </a:p>
            </p:txBody>
          </p:sp>
          <p:sp>
            <p:nvSpPr>
              <p:cNvPr id="379" name="TextBox 12"/>
              <p:cNvSpPr txBox="1"/>
              <p:nvPr/>
            </p:nvSpPr>
            <p:spPr>
              <a:xfrm>
                <a:off x="4303198" y="137868"/>
                <a:ext cx="2058294" cy="85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2500">
                    <a:latin typeface="Segoe UI"/>
                    <a:ea typeface="Segoe UI"/>
                    <a:cs typeface="Segoe UI"/>
                    <a:sym typeface="Segoe UI"/>
                  </a:defRPr>
                </a:lvl1pPr>
              </a:lstStyle>
              <a:p>
                <a:pPr/>
                <a:r>
                  <a:t>Instance var. 1</a:t>
                </a:r>
              </a:p>
            </p:txBody>
          </p:sp>
          <p:sp>
            <p:nvSpPr>
              <p:cNvPr id="380" name="TextBox 13"/>
              <p:cNvSpPr txBox="1"/>
              <p:nvPr/>
            </p:nvSpPr>
            <p:spPr>
              <a:xfrm>
                <a:off x="6386902" y="143933"/>
                <a:ext cx="2058293" cy="853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2500">
                    <a:latin typeface="Segoe UI"/>
                    <a:ea typeface="Segoe UI"/>
                    <a:cs typeface="Segoe UI"/>
                    <a:sym typeface="Segoe UI"/>
                  </a:defRPr>
                </a:lvl1pPr>
              </a:lstStyle>
              <a:p>
                <a:pPr/>
                <a:r>
                  <a:t>Instance var. 2</a:t>
                </a:r>
              </a:p>
            </p:txBody>
          </p:sp>
          <p:sp>
            <p:nvSpPr>
              <p:cNvPr id="381" name="TextBox 14"/>
              <p:cNvSpPr txBox="1"/>
              <p:nvPr/>
            </p:nvSpPr>
            <p:spPr>
              <a:xfrm>
                <a:off x="8616378" y="317437"/>
                <a:ext cx="1547057" cy="472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2500">
                    <a:latin typeface="Segoe UI"/>
                    <a:ea typeface="Segoe UI"/>
                    <a:cs typeface="Segoe UI"/>
                    <a:sym typeface="Segoe UI"/>
                  </a:defRPr>
                </a:lvl1pPr>
              </a:lstStyle>
              <a:p>
                <a:pPr/>
                <a:r>
                  <a:t>…</a:t>
                </a:r>
              </a:p>
            </p:txBody>
          </p:sp>
        </p:grpSp>
        <p:sp>
          <p:nvSpPr>
            <p:cNvPr id="383" name="Left Brace 4"/>
            <p:cNvSpPr/>
            <p:nvPr/>
          </p:nvSpPr>
          <p:spPr>
            <a:xfrm rot="5400000">
              <a:off x="1927452" y="-1350736"/>
              <a:ext cx="414151" cy="4269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522"/>
                    <a:pt x="10800" y="21425"/>
                  </a:cubicBezTo>
                  <a:lnTo>
                    <a:pt x="10800" y="11045"/>
                  </a:lnTo>
                  <a:cubicBezTo>
                    <a:pt x="10800" y="10949"/>
                    <a:pt x="5965" y="10870"/>
                    <a:pt x="0" y="10870"/>
                  </a:cubicBezTo>
                  <a:cubicBezTo>
                    <a:pt x="5965" y="10870"/>
                    <a:pt x="10800" y="10792"/>
                    <a:pt x="10800" y="10696"/>
                  </a:cubicBezTo>
                  <a:lnTo>
                    <a:pt x="10800" y="175"/>
                  </a:lnTo>
                  <a:cubicBezTo>
                    <a:pt x="10800" y="78"/>
                    <a:pt x="15635" y="0"/>
                    <a:pt x="21600" y="0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84" name="Rectangle 6"/>
            <p:cNvSpPr txBox="1"/>
            <p:nvPr/>
          </p:nvSpPr>
          <p:spPr>
            <a:xfrm>
              <a:off x="762595" y="0"/>
              <a:ext cx="3414934" cy="485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700"/>
              </a:lvl1pPr>
            </a:lstStyle>
            <a:p>
              <a:pPr/>
              <a:r>
                <a:t>Per Object Overhead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148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Value Types on .NET (and .NET Core)</a:t>
            </a:r>
          </a:p>
        </p:txBody>
      </p:sp>
      <p:sp>
        <p:nvSpPr>
          <p:cNvPr id="388" name="Shape 149"/>
          <p:cNvSpPr txBox="1"/>
          <p:nvPr>
            <p:ph type="body" idx="1"/>
          </p:nvPr>
        </p:nvSpPr>
        <p:spPr>
          <a:xfrm>
            <a:off x="538479" y="1549059"/>
            <a:ext cx="10703829" cy="4980707"/>
          </a:xfrm>
          <a:prstGeom prst="rect">
            <a:avLst/>
          </a:prstGeom>
        </p:spPr>
        <p:txBody>
          <a:bodyPr/>
          <a:lstStyle/>
          <a:p>
            <a:pPr/>
            <a:r>
              <a:t>Contains the value directly</a:t>
            </a:r>
          </a:p>
          <a:p>
            <a:pPr/>
            <a:r>
              <a:t>E.g.: Numerical Typen, Bool, Char, Date, Structs, Enums </a:t>
            </a:r>
          </a:p>
          <a:p>
            <a:pPr/>
            <a:r>
              <a:t>With “=“ is the contained value copied</a:t>
            </a:r>
          </a:p>
          <a:p>
            <a:pPr/>
            <a:r>
              <a:t>With “==“ are the contained valued compared</a:t>
            </a:r>
          </a:p>
        </p:txBody>
      </p:sp>
      <p:sp>
        <p:nvSpPr>
          <p:cNvPr id="389" name="Rectangle 3"/>
          <p:cNvSpPr/>
          <p:nvPr/>
        </p:nvSpPr>
        <p:spPr>
          <a:xfrm>
            <a:off x="4595764" y="4566959"/>
            <a:ext cx="2671228" cy="1000719"/>
          </a:xfrm>
          <a:prstGeom prst="rect">
            <a:avLst/>
          </a:prstGeom>
          <a:ln w="381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</a:p>
        </p:txBody>
      </p:sp>
      <p:sp>
        <p:nvSpPr>
          <p:cNvPr id="390" name="Straight Connector 4"/>
          <p:cNvSpPr/>
          <p:nvPr/>
        </p:nvSpPr>
        <p:spPr>
          <a:xfrm>
            <a:off x="4595764" y="5051091"/>
            <a:ext cx="2671228" cy="9950"/>
          </a:xfrm>
          <a:prstGeom prst="line">
            <a:avLst/>
          </a:prstGeom>
          <a:ln w="34925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1" name="TextBox 5"/>
          <p:cNvSpPr txBox="1"/>
          <p:nvPr/>
        </p:nvSpPr>
        <p:spPr>
          <a:xfrm>
            <a:off x="4607638" y="4566959"/>
            <a:ext cx="152466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500"/>
            </a:lvl1pPr>
          </a:lstStyle>
          <a:p>
            <a:pPr/>
            <a:r>
              <a:t>Int: X</a:t>
            </a:r>
          </a:p>
        </p:txBody>
      </p:sp>
      <p:sp>
        <p:nvSpPr>
          <p:cNvPr id="392" name="TextBox 7"/>
          <p:cNvSpPr txBox="1"/>
          <p:nvPr/>
        </p:nvSpPr>
        <p:spPr>
          <a:xfrm>
            <a:off x="4612239" y="5105417"/>
            <a:ext cx="152466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500"/>
            </a:lvl1pPr>
          </a:lstStyle>
          <a:p>
            <a:pPr/>
            <a:r>
              <a:t>Int: Y</a:t>
            </a:r>
          </a:p>
        </p:txBody>
      </p:sp>
      <p:sp>
        <p:nvSpPr>
          <p:cNvPr id="393" name="TextBox 10"/>
          <p:cNvSpPr txBox="1"/>
          <p:nvPr/>
        </p:nvSpPr>
        <p:spPr>
          <a:xfrm>
            <a:off x="4520515" y="4191330"/>
            <a:ext cx="1892290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/>
            </a:lvl1pPr>
          </a:lstStyle>
          <a:p>
            <a:pPr/>
            <a:r>
              <a:t>Struct Point:</a:t>
            </a:r>
          </a:p>
        </p:txBody>
      </p:sp>
      <p:sp>
        <p:nvSpPr>
          <p:cNvPr id="394" name="Rectangle 1"/>
          <p:cNvSpPr txBox="1"/>
          <p:nvPr/>
        </p:nvSpPr>
        <p:spPr>
          <a:xfrm>
            <a:off x="3736218" y="5838230"/>
            <a:ext cx="501222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latin typeface="Consolas"/>
                <a:ea typeface="Consolas"/>
                <a:cs typeface="Consolas"/>
                <a:sym typeface="Consolas"/>
              </a:defRPr>
            </a:pPr>
            <a:r>
              <a:t> </a:t>
            </a:r>
            <a:r>
              <a:rPr>
                <a:solidFill>
                  <a:srgbClr val="2B91AF"/>
                </a:solidFill>
              </a:rPr>
              <a:t>Point</a:t>
            </a:r>
            <a:r>
              <a:t> p = </a:t>
            </a:r>
            <a:r>
              <a:rPr>
                <a:solidFill>
                  <a:srgbClr val="0000FF"/>
                </a:solidFill>
              </a:rPr>
              <a:t>new</a:t>
            </a:r>
            <a:r>
              <a:t> </a:t>
            </a:r>
            <a:r>
              <a:rPr>
                <a:solidFill>
                  <a:srgbClr val="2B91AF"/>
                </a:solidFill>
              </a:rPr>
              <a:t>Point</a:t>
            </a:r>
            <a:r>
              <a:t>();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itle 1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Benchmark: class vs. struct</a:t>
            </a:r>
          </a:p>
        </p:txBody>
      </p:sp>
      <p:sp>
        <p:nvSpPr>
          <p:cNvPr id="397" name="Rectangle 3"/>
          <p:cNvSpPr txBox="1"/>
          <p:nvPr/>
        </p:nvSpPr>
        <p:spPr>
          <a:xfrm>
            <a:off x="716643" y="2647507"/>
            <a:ext cx="4423394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class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B91AF"/>
                </a:solidFill>
              </a:rPr>
              <a:t>Point_Class</a:t>
            </a:r>
          </a:p>
          <a:p>
            <a:pPr>
              <a:defRPr sz="25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x;</a:t>
            </a:r>
            <a:endParaRPr>
              <a:solidFill>
                <a:srgbClr val="000000"/>
              </a:solidFill>
            </a:endParaRPr>
          </a:p>
          <a:p>
            <a:pPr>
              <a:defRPr sz="2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y;</a:t>
            </a:r>
            <a:endParaRPr>
              <a:solidFill>
                <a:srgbClr val="000000"/>
              </a:solidFill>
            </a:endParaRPr>
          </a:p>
          <a:p>
            <a:pPr>
              <a:defRPr sz="25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398" name="Rectangle 4"/>
          <p:cNvSpPr txBox="1"/>
          <p:nvPr/>
        </p:nvSpPr>
        <p:spPr>
          <a:xfrm>
            <a:off x="6837218" y="2647507"/>
            <a:ext cx="4826332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struct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B91AF"/>
                </a:solidFill>
              </a:rPr>
              <a:t>Point_Struct</a:t>
            </a:r>
          </a:p>
          <a:p>
            <a:pPr>
              <a:defRPr sz="25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x;</a:t>
            </a:r>
            <a:endParaRPr>
              <a:solidFill>
                <a:srgbClr val="000000"/>
              </a:solidFill>
            </a:endParaRPr>
          </a:p>
          <a:p>
            <a:pPr>
              <a:defRPr sz="2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y;</a:t>
            </a:r>
            <a:endParaRPr>
              <a:solidFill>
                <a:srgbClr val="000000"/>
              </a:solidFill>
            </a:endParaRPr>
          </a:p>
          <a:p>
            <a:pPr>
              <a:defRPr sz="25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399" name="Rectangle 2"/>
          <p:cNvSpPr txBox="1"/>
          <p:nvPr/>
        </p:nvSpPr>
        <p:spPr>
          <a:xfrm>
            <a:off x="5715927" y="3239816"/>
            <a:ext cx="797680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800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vs</a:t>
            </a:r>
            <a:r>
              <a: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itle 1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Benchmark: class vs. struct</a:t>
            </a:r>
          </a:p>
        </p:txBody>
      </p:sp>
      <p:sp>
        <p:nvSpPr>
          <p:cNvPr id="402" name="Rectangle 2"/>
          <p:cNvSpPr txBox="1"/>
          <p:nvPr/>
        </p:nvSpPr>
        <p:spPr>
          <a:xfrm>
            <a:off x="121920" y="1488133"/>
            <a:ext cx="5974080" cy="435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static</a:t>
            </a:r>
            <a:r>
              <a:rPr>
                <a:solidFill>
                  <a:srgbClr val="000000"/>
                </a:solidFill>
              </a:rPr>
              <a:t> List&lt;Point_Class&gt; ClassList</a:t>
            </a: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 = </a:t>
            </a:r>
            <a:r>
              <a:rPr>
                <a:solidFill>
                  <a:srgbClr val="0000FF"/>
                </a:solidFill>
              </a:rPr>
              <a:t>new</a:t>
            </a:r>
            <a:r>
              <a:t> List&lt;Point_Class&gt;();</a:t>
            </a: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[Benchmark]</a:t>
            </a:r>
          </a:p>
          <a:p>
            <a:pPr>
              <a:defRPr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static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ManyClasses()</a:t>
            </a:r>
            <a:endParaRPr>
              <a:solidFill>
                <a:srgbClr val="000000"/>
              </a:solidFill>
            </a:endParaRP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for</a:t>
            </a:r>
            <a:r>
              <a:rPr>
                <a:solidFill>
                  <a:srgbClr val="000000"/>
                </a:solidFill>
              </a:rPr>
              <a:t> (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i = 0; i &lt; 1_000_000; i++)</a:t>
            </a:r>
            <a:endParaRPr>
              <a:solidFill>
                <a:srgbClr val="000000"/>
              </a:solidFill>
            </a:endParaRP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  {</a:t>
            </a:r>
          </a:p>
          <a:p>
            <a:pPr>
              <a:defRPr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if</a:t>
            </a:r>
            <a:r>
              <a:rPr>
                <a:solidFill>
                  <a:srgbClr val="000000"/>
                </a:solidFill>
              </a:rPr>
              <a:t>(ClassList[i].x == -1)</a:t>
            </a:r>
            <a:endParaRPr>
              <a:solidFill>
                <a:srgbClr val="000000"/>
              </a:solidFill>
            </a:endParaRP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    {</a:t>
            </a: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      Debug.WriteLine(</a:t>
            </a:r>
            <a:r>
              <a:rPr>
                <a:solidFill>
                  <a:srgbClr val="A31515"/>
                </a:solidFill>
              </a:rPr>
              <a:t>"-1"</a:t>
            </a:r>
            <a:r>
              <a:t>);</a:t>
            </a: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    }</a:t>
            </a: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  }</a:t>
            </a: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403" name="Rectangle 6"/>
          <p:cNvSpPr txBox="1"/>
          <p:nvPr/>
        </p:nvSpPr>
        <p:spPr>
          <a:xfrm>
            <a:off x="6314171" y="1488133"/>
            <a:ext cx="5755911" cy="435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static</a:t>
            </a:r>
            <a:r>
              <a:rPr>
                <a:solidFill>
                  <a:srgbClr val="000000"/>
                </a:solidFill>
              </a:rPr>
              <a:t> List&lt;Point_Struct&gt; StructList </a:t>
            </a:r>
            <a:endParaRPr>
              <a:solidFill>
                <a:srgbClr val="000000"/>
              </a:solidFill>
            </a:endParaRP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  = </a:t>
            </a:r>
            <a:r>
              <a:rPr>
                <a:solidFill>
                  <a:srgbClr val="0000FF"/>
                </a:solidFill>
              </a:rPr>
              <a:t>new</a:t>
            </a:r>
            <a:r>
              <a:t> List&lt;Point_Struct&gt;();</a:t>
            </a: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[Benchmark]</a:t>
            </a:r>
          </a:p>
          <a:p>
            <a:pPr>
              <a:defRPr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static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ManyStructs()</a:t>
            </a:r>
            <a:endParaRPr>
              <a:solidFill>
                <a:srgbClr val="000000"/>
              </a:solidFill>
            </a:endParaRP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for</a:t>
            </a:r>
            <a:r>
              <a:rPr>
                <a:solidFill>
                  <a:srgbClr val="000000"/>
                </a:solidFill>
              </a:rPr>
              <a:t> (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i = 0; i &lt; 1_000_000; i++)</a:t>
            </a:r>
            <a:endParaRPr>
              <a:solidFill>
                <a:srgbClr val="000000"/>
              </a:solidFill>
            </a:endParaRP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  {</a:t>
            </a:r>
          </a:p>
          <a:p>
            <a:pPr>
              <a:defRPr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if</a:t>
            </a:r>
            <a:r>
              <a:rPr>
                <a:solidFill>
                  <a:srgbClr val="000000"/>
                </a:solidFill>
              </a:rPr>
              <a:t> (StructList[i].x == -1)</a:t>
            </a:r>
            <a:endParaRPr>
              <a:solidFill>
                <a:srgbClr val="000000"/>
              </a:solidFill>
            </a:endParaRP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    {</a:t>
            </a: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       Debug.WriteLine(</a:t>
            </a:r>
            <a:r>
              <a:rPr>
                <a:solidFill>
                  <a:srgbClr val="A31515"/>
                </a:solidFill>
              </a:rPr>
              <a:t>"-1"</a:t>
            </a:r>
            <a:r>
              <a:t>);</a:t>
            </a: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    }</a:t>
            </a: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  }</a:t>
            </a: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404" name="Straight Connector 4"/>
          <p:cNvSpPr/>
          <p:nvPr/>
        </p:nvSpPr>
        <p:spPr>
          <a:xfrm flipH="1">
            <a:off x="5948412" y="1193532"/>
            <a:ext cx="1" cy="5515276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itle 1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Benchmark: class vs. struct</a:t>
            </a:r>
          </a:p>
        </p:txBody>
      </p:sp>
      <p:sp>
        <p:nvSpPr>
          <p:cNvPr id="407" name="Rectangle 3"/>
          <p:cNvSpPr txBox="1"/>
          <p:nvPr/>
        </p:nvSpPr>
        <p:spPr>
          <a:xfrm>
            <a:off x="428686" y="1111942"/>
            <a:ext cx="9942380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rPr u="sng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2" invalidUrl="" action="" tgtFrame="" tooltip="" history="1" highlightClick="0" endSnd="0"/>
              </a:rPr>
              <a:t>https://github.com/gregkalapos/DWX2018_SampleCode/tree/master/RefAndSpan/StructVsClass</a:t>
            </a:r>
            <a:r>
              <a:t> </a:t>
            </a:r>
          </a:p>
        </p:txBody>
      </p:sp>
      <p:pic>
        <p:nvPicPr>
          <p:cNvPr id="40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21132" r="36072" b="4432"/>
          <a:stretch>
            <a:fillRect/>
          </a:stretch>
        </p:blipFill>
        <p:spPr>
          <a:xfrm>
            <a:off x="250126" y="1647249"/>
            <a:ext cx="7401406" cy="4769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87656" y="1801864"/>
            <a:ext cx="4504345" cy="4504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itle 1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Value Types - Nachteile</a:t>
            </a:r>
          </a:p>
        </p:txBody>
      </p:sp>
      <p:sp>
        <p:nvSpPr>
          <p:cNvPr id="412" name="Shape 149"/>
          <p:cNvSpPr txBox="1"/>
          <p:nvPr/>
        </p:nvSpPr>
        <p:spPr>
          <a:xfrm>
            <a:off x="538479" y="1670616"/>
            <a:ext cx="107038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28607" indent="-228607" defTabSz="91443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lvl1pPr>
          </a:lstStyle>
          <a:p>
            <a:pPr/>
            <a:r>
              <a:t>Value Semantic: By default value types are copied (the value inside it is copied)</a:t>
            </a:r>
          </a:p>
        </p:txBody>
      </p:sp>
      <p:sp>
        <p:nvSpPr>
          <p:cNvPr id="413" name="Rectangle 4"/>
          <p:cNvSpPr txBox="1"/>
          <p:nvPr/>
        </p:nvSpPr>
        <p:spPr>
          <a:xfrm>
            <a:off x="766812" y="2447010"/>
            <a:ext cx="6096001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struct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B91AF"/>
                </a:solidFill>
              </a:rPr>
              <a:t>Matrix_Struct</a:t>
            </a:r>
          </a:p>
          <a:p>
            <a:pPr>
              <a:defRPr sz="25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i00, i01, i02;</a:t>
            </a:r>
            <a:endParaRPr>
              <a:solidFill>
                <a:srgbClr val="000000"/>
              </a:solidFill>
            </a:endParaRPr>
          </a:p>
          <a:p>
            <a:pPr>
              <a:defRPr sz="2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i10, i11, i12;</a:t>
            </a:r>
            <a:endParaRPr>
              <a:solidFill>
                <a:srgbClr val="000000"/>
              </a:solidFill>
            </a:endParaRPr>
          </a:p>
          <a:p>
            <a:pPr>
              <a:defRPr sz="2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i20, i21, i22;</a:t>
            </a:r>
            <a:endParaRPr>
              <a:solidFill>
                <a:srgbClr val="000000"/>
              </a:solidFill>
            </a:endParaRPr>
          </a:p>
          <a:p>
            <a:pPr>
              <a:defRPr sz="25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414" name="Rectangle 5"/>
          <p:cNvSpPr txBox="1"/>
          <p:nvPr/>
        </p:nvSpPr>
        <p:spPr>
          <a:xfrm>
            <a:off x="766812" y="4915062"/>
            <a:ext cx="11330597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static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DoSomethingWithMatrix(Matrix_Struct matrix_Struct)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3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//...</a:t>
            </a:r>
          </a:p>
          <a:p>
            <a:pPr>
              <a:defRPr sz="23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415" name="Shape 149"/>
          <p:cNvSpPr txBox="1"/>
          <p:nvPr/>
        </p:nvSpPr>
        <p:spPr>
          <a:xfrm>
            <a:off x="538479" y="1144796"/>
            <a:ext cx="10703829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7" indent="-228607" defTabSz="91443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  <a:r>
              <a:t>No OOP, no </a:t>
            </a:r>
            <a:r>
              <a:rPr i="1"/>
              <a:t>lock(valuetype){}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1"/>
          <p:cNvSpPr txBox="1"/>
          <p:nvPr>
            <p:ph type="title"/>
          </p:nvPr>
        </p:nvSpPr>
        <p:spPr>
          <a:xfrm>
            <a:off x="0" y="-28956"/>
            <a:ext cx="12192000" cy="885605"/>
          </a:xfrm>
          <a:prstGeom prst="rect">
            <a:avLst/>
          </a:prstGeom>
        </p:spPr>
        <p:txBody>
          <a:bodyPr/>
          <a:lstStyle/>
          <a:p>
            <a:pPr/>
            <a:r>
              <a:t>Value Types - Benchmark</a:t>
            </a:r>
          </a:p>
        </p:txBody>
      </p:sp>
      <p:sp>
        <p:nvSpPr>
          <p:cNvPr id="418" name="Rectangle 5"/>
          <p:cNvSpPr txBox="1"/>
          <p:nvPr/>
        </p:nvSpPr>
        <p:spPr>
          <a:xfrm>
            <a:off x="285548" y="1124146"/>
            <a:ext cx="3901442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class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B91AF"/>
                </a:solidFill>
              </a:rPr>
              <a:t>Matrix_Class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i00, i01, i02;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i10, i11, i12;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i20, i21, i22;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419" name="Rectangle 6"/>
          <p:cNvSpPr txBox="1"/>
          <p:nvPr/>
        </p:nvSpPr>
        <p:spPr>
          <a:xfrm>
            <a:off x="6657474" y="995001"/>
            <a:ext cx="3843688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 struct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B91AF"/>
                </a:solidFill>
              </a:rPr>
              <a:t>Matrix_Struct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i00, i01, i02;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i10, i11, i12;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i20, i21, i22;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420" name="Rectangle 7"/>
          <p:cNvSpPr txBox="1"/>
          <p:nvPr/>
        </p:nvSpPr>
        <p:spPr>
          <a:xfrm>
            <a:off x="285548" y="2887682"/>
            <a:ext cx="5999750" cy="260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[Benchmark]</a:t>
            </a: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static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BenchmarkMatrixClass()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PrintFirstItem(MatrixClass);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static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PrintFirstItem(Matrix_Class matrix_Class)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=&gt; Debug.WriteLine(matrix_Class.i00);</a:t>
            </a:r>
          </a:p>
        </p:txBody>
      </p:sp>
      <p:sp>
        <p:nvSpPr>
          <p:cNvPr id="421" name="Rectangle 8"/>
          <p:cNvSpPr txBox="1"/>
          <p:nvPr/>
        </p:nvSpPr>
        <p:spPr>
          <a:xfrm>
            <a:off x="6474593" y="2962550"/>
            <a:ext cx="5717407" cy="316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[Benchmark]</a:t>
            </a: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static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BenchmarkMatrixStruct()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PrintFirstItem(MatrixStruct);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static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PrintFirstItem(Matrix_Struct matrix_Struct)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=&gt; Debug.WriteLine(matrix_Struct.i00);</a:t>
            </a:r>
          </a:p>
        </p:txBody>
      </p:sp>
      <p:sp>
        <p:nvSpPr>
          <p:cNvPr id="422" name="Straight Connector 9"/>
          <p:cNvSpPr/>
          <p:nvPr/>
        </p:nvSpPr>
        <p:spPr>
          <a:xfrm flipH="1">
            <a:off x="6285296" y="1124146"/>
            <a:ext cx="1" cy="5515276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itle 1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Value Types - Benchmark</a:t>
            </a:r>
          </a:p>
        </p:txBody>
      </p:sp>
      <p:sp>
        <p:nvSpPr>
          <p:cNvPr id="425" name="Shape 149"/>
          <p:cNvSpPr txBox="1"/>
          <p:nvPr/>
        </p:nvSpPr>
        <p:spPr>
          <a:xfrm>
            <a:off x="538478" y="1507763"/>
            <a:ext cx="10703829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28607" indent="-228607" defTabSz="91443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lvl1pPr>
          </a:lstStyle>
          <a:p>
            <a:pPr/>
            <a:r>
              <a:t>Class vs. Struct als Method Parameter</a:t>
            </a:r>
          </a:p>
        </p:txBody>
      </p:sp>
      <p:pic>
        <p:nvPicPr>
          <p:cNvPr id="42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35469" b="51235"/>
          <a:stretch>
            <a:fillRect/>
          </a:stretch>
        </p:blipFill>
        <p:spPr>
          <a:xfrm>
            <a:off x="410789" y="2364419"/>
            <a:ext cx="6704717" cy="267363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Rectangle 3"/>
          <p:cNvSpPr txBox="1"/>
          <p:nvPr/>
        </p:nvSpPr>
        <p:spPr>
          <a:xfrm>
            <a:off x="398041" y="5736526"/>
            <a:ext cx="616041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rPr u="sng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3" invalidUrl="" action="" tgtFrame="" tooltip="" history="1" highlightClick="0" endSnd="0"/>
              </a:rPr>
              <a:t>https://github.com/gregkalapos/ADC19Samples/tree/master/RefAndSpan/StructVsClass_MethodParameter</a:t>
            </a:r>
            <a:r>
              <a:t> </a:t>
            </a:r>
          </a:p>
        </p:txBody>
      </p:sp>
      <p:pic>
        <p:nvPicPr>
          <p:cNvPr id="428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1486" y="1765612"/>
            <a:ext cx="4813864" cy="4813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itle 1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Value Types</a:t>
            </a:r>
          </a:p>
        </p:txBody>
      </p:sp>
      <p:sp>
        <p:nvSpPr>
          <p:cNvPr id="431" name="Shape 149"/>
          <p:cNvSpPr txBox="1"/>
          <p:nvPr/>
        </p:nvSpPr>
        <p:spPr>
          <a:xfrm>
            <a:off x="538479" y="1549059"/>
            <a:ext cx="10703829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28607" indent="-228607" defTabSz="91443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lvl1pPr>
          </a:lstStyle>
          <a:p>
            <a:pPr/>
            <a:r>
              <a:t>Solution: pass by reference </a:t>
            </a:r>
          </a:p>
        </p:txBody>
      </p:sp>
      <p:sp>
        <p:nvSpPr>
          <p:cNvPr id="432" name="Rectangle 4"/>
          <p:cNvSpPr txBox="1"/>
          <p:nvPr/>
        </p:nvSpPr>
        <p:spPr>
          <a:xfrm>
            <a:off x="766812" y="2447010"/>
            <a:ext cx="609600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struct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B91AF"/>
                </a:solidFill>
              </a:rPr>
              <a:t>Matrix_Struct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i00, i01, i02;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i10, i11, i12;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i20, i21, i22;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433" name="Rectangle 5"/>
          <p:cNvSpPr txBox="1"/>
          <p:nvPr/>
        </p:nvSpPr>
        <p:spPr>
          <a:xfrm>
            <a:off x="766811" y="4858049"/>
            <a:ext cx="10423437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static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DoSomethingWithMatrix(</a:t>
            </a:r>
            <a:r>
              <a:t>ref </a:t>
            </a:r>
            <a:r>
              <a:rPr>
                <a:solidFill>
                  <a:srgbClr val="000000"/>
                </a:solidFill>
              </a:rPr>
              <a:t>Matrix_Struct matrix_Struct)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//...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434" name="Oval 6"/>
          <p:cNvSpPr/>
          <p:nvPr/>
        </p:nvSpPr>
        <p:spPr>
          <a:xfrm>
            <a:off x="6384928" y="4858049"/>
            <a:ext cx="536055" cy="405329"/>
          </a:xfrm>
          <a:prstGeom prst="ellipse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75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4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1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Value Types</a:t>
            </a:r>
          </a:p>
        </p:txBody>
      </p:sp>
      <p:sp>
        <p:nvSpPr>
          <p:cNvPr id="437" name="Shape 149"/>
          <p:cNvSpPr txBox="1"/>
          <p:nvPr/>
        </p:nvSpPr>
        <p:spPr>
          <a:xfrm>
            <a:off x="538479" y="1549059"/>
            <a:ext cx="10703829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28607" indent="-228607" defTabSz="91443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lvl1pPr>
          </a:lstStyle>
          <a:p>
            <a:pPr/>
            <a:r>
              <a:t>Solution: pass by reference </a:t>
            </a:r>
          </a:p>
        </p:txBody>
      </p:sp>
      <p:pic>
        <p:nvPicPr>
          <p:cNvPr id="43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247" r="53824" b="78220"/>
          <a:stretch>
            <a:fillRect/>
          </a:stretch>
        </p:blipFill>
        <p:spPr>
          <a:xfrm>
            <a:off x="46950" y="2617102"/>
            <a:ext cx="7265218" cy="1835156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Rectangle 4"/>
          <p:cNvSpPr txBox="1"/>
          <p:nvPr/>
        </p:nvSpPr>
        <p:spPr>
          <a:xfrm>
            <a:off x="346095" y="5494499"/>
            <a:ext cx="656633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rPr u="sng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3" invalidUrl="" action="" tgtFrame="" tooltip="" history="1" highlightClick="0" endSnd="0"/>
              </a:rPr>
              <a:t>https://github.com/gregkalapos/ADC19Samples/tree/master/RefAndSpan/StructVsClass_MethodParameter_PassByReference</a:t>
            </a:r>
            <a:r>
              <a:t> </a:t>
            </a:r>
          </a:p>
        </p:txBody>
      </p:sp>
      <p:pic>
        <p:nvPicPr>
          <p:cNvPr id="440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7981" y="1549059"/>
            <a:ext cx="4884019" cy="4884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173"/>
          <p:cNvSpPr txBox="1"/>
          <p:nvPr>
            <p:ph type="ctrTitle"/>
          </p:nvPr>
        </p:nvSpPr>
        <p:spPr>
          <a:xfrm>
            <a:off x="238940" y="112631"/>
            <a:ext cx="10949870" cy="2357461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  <a:br/>
          </a:p>
        </p:txBody>
      </p:sp>
      <p:sp>
        <p:nvSpPr>
          <p:cNvPr id="219" name="Straight Connector 7"/>
          <p:cNvSpPr/>
          <p:nvPr/>
        </p:nvSpPr>
        <p:spPr>
          <a:xfrm>
            <a:off x="353284" y="1447741"/>
            <a:ext cx="2504216" cy="1"/>
          </a:xfrm>
          <a:prstGeom prst="line">
            <a:avLst/>
          </a:prstGeom>
          <a:ln w="6350">
            <a:solidFill>
              <a:srgbClr val="CDDAE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20" name="Rectangle 1"/>
          <p:cNvSpPr txBox="1"/>
          <p:nvPr/>
        </p:nvSpPr>
        <p:spPr>
          <a:xfrm>
            <a:off x="353283" y="1934685"/>
            <a:ext cx="9874996" cy="443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LINQ Sample - .NET Core vs. Full Framework</a:t>
            </a:r>
          </a:p>
          <a:p>
            <a:pPr marL="285750" indent="-285750"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BenchmarkDotNet</a:t>
            </a:r>
          </a:p>
          <a:p>
            <a:pPr marL="285750" indent="-285750"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Why is Performance important?</a:t>
            </a:r>
          </a:p>
          <a:p>
            <a:pPr marL="285750" indent="-285750"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ArrayPool</a:t>
            </a:r>
          </a:p>
          <a:p>
            <a:pPr marL="285750" indent="-285750"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C# 7 ref return</a:t>
            </a:r>
          </a:p>
          <a:p>
            <a:pPr marL="285750" indent="-285750"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Span&lt;T&gt;</a:t>
            </a:r>
          </a:p>
          <a:p>
            <a:pPr marL="285750" indent="-285750"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SIMD and Vectorization</a:t>
            </a:r>
          </a:p>
          <a:p>
            <a:pPr>
              <a:defRPr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roup 14"/>
          <p:cNvGrpSpPr/>
          <p:nvPr/>
        </p:nvGrpSpPr>
        <p:grpSpPr>
          <a:xfrm>
            <a:off x="713014" y="4693170"/>
            <a:ext cx="10330545" cy="1451998"/>
            <a:chOff x="0" y="0"/>
            <a:chExt cx="10330543" cy="1451996"/>
          </a:xfrm>
        </p:grpSpPr>
        <p:sp>
          <p:nvSpPr>
            <p:cNvPr id="442" name="Rectangle 8"/>
            <p:cNvSpPr txBox="1"/>
            <p:nvPr/>
          </p:nvSpPr>
          <p:spPr>
            <a:xfrm>
              <a:off x="0" y="293756"/>
              <a:ext cx="10330544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>
                  <a:solidFill>
                    <a:srgbClr val="9999FF"/>
                  </a:solidFill>
                </a:defRPr>
              </a:pPr>
              <a:r>
                <a:t>.method</a:t>
              </a:r>
              <a:r>
                <a:rPr>
                  <a:solidFill>
                    <a:srgbClr val="DCDCDC"/>
                  </a:solidFill>
                </a:rPr>
                <a:t> </a:t>
              </a:r>
              <a:r>
                <a:rPr>
                  <a:solidFill>
                    <a:srgbClr val="569CD6"/>
                  </a:solidFill>
                </a:rPr>
                <a:t>public</a:t>
              </a:r>
              <a:r>
                <a:rPr>
                  <a:solidFill>
                    <a:srgbClr val="DCDCDC"/>
                  </a:solidFill>
                </a:rPr>
                <a:t> </a:t>
              </a:r>
              <a:r>
                <a:rPr>
                  <a:solidFill>
                    <a:srgbClr val="569CD6"/>
                  </a:solidFill>
                </a:rPr>
                <a:t>hidebysig</a:t>
              </a:r>
              <a:r>
                <a:rPr>
                  <a:solidFill>
                    <a:srgbClr val="DCDCDC"/>
                  </a:solidFill>
                </a:rPr>
                <a:t> </a:t>
              </a:r>
              <a:r>
                <a:rPr>
                  <a:solidFill>
                    <a:srgbClr val="569CD6"/>
                  </a:solidFill>
                </a:rPr>
                <a:t>static</a:t>
              </a:r>
              <a:r>
                <a:rPr>
                  <a:solidFill>
                    <a:srgbClr val="DCDCDC"/>
                  </a:solidFill>
                </a:rPr>
                <a:t> </a:t>
              </a:r>
              <a:br>
                <a:rPr>
                  <a:solidFill>
                    <a:srgbClr val="DCDCDC"/>
                  </a:solidFill>
                </a:rPr>
              </a:br>
              <a:r>
                <a:rPr>
                  <a:solidFill>
                    <a:srgbClr val="DCDCDC"/>
                  </a:solidFill>
                </a:rPr>
                <a:t>        </a:t>
              </a:r>
              <a:r>
                <a:rPr>
                  <a:solidFill>
                    <a:srgbClr val="569CD6"/>
                  </a:solidFill>
                </a:rPr>
                <a:t>void</a:t>
              </a:r>
              <a:r>
                <a:rPr>
                  <a:solidFill>
                    <a:srgbClr val="DCDCDC"/>
                  </a:solidFill>
                </a:rPr>
                <a:t> </a:t>
              </a:r>
              <a:r>
                <a:rPr>
                  <a:solidFill>
                    <a:srgbClr val="E67300"/>
                  </a:solidFill>
                </a:rPr>
                <a:t>PrintFirstItem_Struct_Ref</a:t>
              </a:r>
              <a:r>
                <a:rPr>
                  <a:solidFill>
                    <a:srgbClr val="DCDCDC"/>
                  </a:solidFill>
                </a:rPr>
                <a:t> (</a:t>
              </a:r>
              <a:br>
                <a:rPr>
                  <a:solidFill>
                    <a:srgbClr val="DCDCDC"/>
                  </a:solidFill>
                </a:rPr>
              </a:br>
              <a:r>
                <a:rPr>
                  <a:solidFill>
                    <a:srgbClr val="DCDCDC"/>
                  </a:solidFill>
                </a:rPr>
                <a:t>            </a:t>
              </a:r>
              <a:r>
                <a:rPr>
                  <a:solidFill>
                    <a:srgbClr val="569CD6"/>
                  </a:solidFill>
                </a:rPr>
                <a:t>valuetype</a:t>
              </a:r>
              <a:r>
                <a:rPr>
                  <a:solidFill>
                    <a:srgbClr val="DCDCDC"/>
                  </a:solidFill>
                </a:rPr>
                <a:t> </a:t>
              </a:r>
              <a:r>
                <a:rPr>
                  <a:solidFill>
                    <a:schemeClr val="accent1"/>
                  </a:solidFill>
                </a:rPr>
                <a:t> SampleProject</a:t>
              </a:r>
              <a:r>
                <a:rPr>
                  <a:solidFill>
                    <a:srgbClr val="B4B4B4"/>
                  </a:solidFill>
                </a:rPr>
                <a:t>.</a:t>
              </a:r>
              <a:r>
                <a:rPr>
                  <a:solidFill>
                    <a:srgbClr val="009933"/>
                  </a:solidFill>
                </a:rPr>
                <a:t>Matrix_Struct</a:t>
              </a:r>
              <a:r>
                <a:rPr>
                  <a:solidFill>
                    <a:srgbClr val="000000"/>
                  </a:solidFill>
                </a:rPr>
                <a:t>&amp;</a:t>
              </a:r>
              <a:r>
                <a:rPr>
                  <a:solidFill>
                    <a:srgbClr val="DCDCDC"/>
                  </a:solidFill>
                </a:rPr>
                <a:t> </a:t>
              </a:r>
              <a:r>
                <a:rPr b="1">
                  <a:solidFill>
                    <a:srgbClr val="BDB76B"/>
                  </a:solidFill>
                </a:rPr>
                <a:t>matrix_Struct</a:t>
              </a:r>
              <a:br>
                <a:rPr b="1">
                  <a:solidFill>
                    <a:srgbClr val="BDB76B"/>
                  </a:solidFill>
                </a:rPr>
              </a:br>
              <a:r>
                <a:rPr>
                  <a:solidFill>
                    <a:srgbClr val="DCDCDC"/>
                  </a:solidFill>
                </a:rPr>
                <a:t>        ) </a:t>
              </a:r>
              <a:r>
                <a:rPr>
                  <a:solidFill>
                    <a:srgbClr val="569CD6"/>
                  </a:solidFill>
                </a:rPr>
                <a:t>cil</a:t>
              </a:r>
              <a:r>
                <a:rPr>
                  <a:solidFill>
                    <a:srgbClr val="DCDCDC"/>
                  </a:solidFill>
                </a:rPr>
                <a:t> </a:t>
              </a:r>
              <a:r>
                <a:rPr>
                  <a:solidFill>
                    <a:srgbClr val="569CD6"/>
                  </a:solidFill>
                </a:rPr>
                <a:t>managed</a:t>
              </a:r>
              <a:r>
                <a:rPr>
                  <a:solidFill>
                    <a:srgbClr val="DCDCDC"/>
                  </a:solidFill>
                </a:rPr>
                <a:t> </a:t>
              </a:r>
            </a:p>
          </p:txBody>
        </p:sp>
        <p:sp>
          <p:nvSpPr>
            <p:cNvPr id="443" name="TextBox 10"/>
            <p:cNvSpPr txBox="1"/>
            <p:nvPr/>
          </p:nvSpPr>
          <p:spPr>
            <a:xfrm>
              <a:off x="54427" y="0"/>
              <a:ext cx="2694215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IL:</a:t>
              </a:r>
            </a:p>
          </p:txBody>
        </p:sp>
      </p:grpSp>
      <p:sp>
        <p:nvSpPr>
          <p:cNvPr id="445" name="Title 1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>
            <a:lvl1pPr>
              <a:defRPr sz="4300"/>
            </a:lvl1pPr>
          </a:lstStyle>
          <a:p>
            <a:pPr/>
            <a:r>
              <a:t>Ref keyword in C# = Managed pointer in the CLR</a:t>
            </a:r>
          </a:p>
        </p:txBody>
      </p:sp>
      <p:grpSp>
        <p:nvGrpSpPr>
          <p:cNvPr id="448" name="Group 12"/>
          <p:cNvGrpSpPr/>
          <p:nvPr/>
        </p:nvGrpSpPr>
        <p:grpSpPr>
          <a:xfrm>
            <a:off x="713014" y="2195580"/>
            <a:ext cx="10847615" cy="1410495"/>
            <a:chOff x="0" y="0"/>
            <a:chExt cx="10847613" cy="1410493"/>
          </a:xfrm>
        </p:grpSpPr>
        <p:sp>
          <p:nvSpPr>
            <p:cNvPr id="446" name="Rectangle 3"/>
            <p:cNvSpPr txBox="1"/>
            <p:nvPr/>
          </p:nvSpPr>
          <p:spPr>
            <a:xfrm>
              <a:off x="0" y="252253"/>
              <a:ext cx="10847614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>
                  <a:solidFill>
                    <a:srgbClr val="9999FF"/>
                  </a:solidFill>
                </a:defRPr>
              </a:pPr>
              <a:r>
                <a:t>.</a:t>
              </a:r>
              <a:r>
                <a:rPr>
                  <a:solidFill>
                    <a:schemeClr val="accent1"/>
                  </a:solidFill>
                </a:rPr>
                <a:t>method</a:t>
              </a:r>
              <a:r>
                <a:rPr>
                  <a:solidFill>
                    <a:srgbClr val="DCDCDC"/>
                  </a:solidFill>
                </a:rPr>
                <a:t> </a:t>
              </a:r>
              <a:r>
                <a:rPr>
                  <a:solidFill>
                    <a:srgbClr val="569CD6"/>
                  </a:solidFill>
                </a:rPr>
                <a:t>public</a:t>
              </a:r>
              <a:r>
                <a:rPr>
                  <a:solidFill>
                    <a:srgbClr val="DCDCDC"/>
                  </a:solidFill>
                </a:rPr>
                <a:t> </a:t>
              </a:r>
              <a:r>
                <a:rPr>
                  <a:solidFill>
                    <a:srgbClr val="569CD6"/>
                  </a:solidFill>
                </a:rPr>
                <a:t>hidebysig</a:t>
              </a:r>
              <a:r>
                <a:rPr>
                  <a:solidFill>
                    <a:srgbClr val="DCDCDC"/>
                  </a:solidFill>
                </a:rPr>
                <a:t> </a:t>
              </a:r>
              <a:r>
                <a:rPr>
                  <a:solidFill>
                    <a:srgbClr val="569CD6"/>
                  </a:solidFill>
                </a:rPr>
                <a:t>static</a:t>
              </a:r>
              <a:r>
                <a:rPr>
                  <a:solidFill>
                    <a:srgbClr val="DCDCDC"/>
                  </a:solidFill>
                </a:rPr>
                <a:t> </a:t>
              </a:r>
              <a:br>
                <a:rPr>
                  <a:solidFill>
                    <a:srgbClr val="DCDCDC"/>
                  </a:solidFill>
                </a:rPr>
              </a:br>
              <a:r>
                <a:rPr>
                  <a:solidFill>
                    <a:srgbClr val="DCDCDC"/>
                  </a:solidFill>
                </a:rPr>
                <a:t>        </a:t>
              </a:r>
              <a:r>
                <a:rPr>
                  <a:solidFill>
                    <a:srgbClr val="569CD6"/>
                  </a:solidFill>
                </a:rPr>
                <a:t>void</a:t>
              </a:r>
              <a:r>
                <a:rPr>
                  <a:solidFill>
                    <a:srgbClr val="DCDCDC"/>
                  </a:solidFill>
                </a:rPr>
                <a:t> </a:t>
              </a:r>
              <a:r>
                <a:rPr>
                  <a:solidFill>
                    <a:srgbClr val="E67300"/>
                  </a:solidFill>
                </a:rPr>
                <a:t>PrintFirstItem_Struct</a:t>
              </a:r>
              <a:r>
                <a:rPr>
                  <a:solidFill>
                    <a:srgbClr val="DCDCDC"/>
                  </a:solidFill>
                </a:rPr>
                <a:t> (</a:t>
              </a:r>
              <a:br>
                <a:rPr>
                  <a:solidFill>
                    <a:srgbClr val="DCDCDC"/>
                  </a:solidFill>
                </a:rPr>
              </a:br>
              <a:r>
                <a:rPr>
                  <a:solidFill>
                    <a:srgbClr val="DCDCDC"/>
                  </a:solidFill>
                </a:rPr>
                <a:t>            </a:t>
              </a:r>
              <a:r>
                <a:rPr>
                  <a:solidFill>
                    <a:srgbClr val="569CD6"/>
                  </a:solidFill>
                </a:rPr>
                <a:t>valuetype</a:t>
              </a:r>
              <a:r>
                <a:rPr>
                  <a:solidFill>
                    <a:srgbClr val="DCDCDC"/>
                  </a:solidFill>
                </a:rPr>
                <a:t> </a:t>
              </a:r>
              <a:r>
                <a:rPr>
                  <a:solidFill>
                    <a:schemeClr val="accent1"/>
                  </a:solidFill>
                </a:rPr>
                <a:t>SampleProject</a:t>
              </a:r>
              <a:r>
                <a:rPr>
                  <a:solidFill>
                    <a:srgbClr val="B4B4B4"/>
                  </a:solidFill>
                </a:rPr>
                <a:t>.</a:t>
              </a:r>
              <a:r>
                <a:rPr>
                  <a:solidFill>
                    <a:srgbClr val="009933"/>
                  </a:solidFill>
                </a:rPr>
                <a:t>Matrix_Struct</a:t>
              </a:r>
              <a:r>
                <a:rPr>
                  <a:solidFill>
                    <a:srgbClr val="DCDCDC"/>
                  </a:solidFill>
                </a:rPr>
                <a:t> </a:t>
              </a:r>
              <a:r>
                <a:rPr b="1">
                  <a:solidFill>
                    <a:srgbClr val="BDB76B"/>
                  </a:solidFill>
                </a:rPr>
                <a:t>matrix_Struct</a:t>
              </a:r>
              <a:br>
                <a:rPr b="1">
                  <a:solidFill>
                    <a:srgbClr val="BDB76B"/>
                  </a:solidFill>
                </a:rPr>
              </a:br>
              <a:r>
                <a:rPr>
                  <a:solidFill>
                    <a:srgbClr val="DCDCDC"/>
                  </a:solidFill>
                </a:rPr>
                <a:t>        ) </a:t>
              </a:r>
              <a:r>
                <a:rPr>
                  <a:solidFill>
                    <a:srgbClr val="569CD6"/>
                  </a:solidFill>
                </a:rPr>
                <a:t>cil</a:t>
              </a:r>
              <a:r>
                <a:rPr>
                  <a:solidFill>
                    <a:srgbClr val="DCDCDC"/>
                  </a:solidFill>
                </a:rPr>
                <a:t> </a:t>
              </a:r>
              <a:r>
                <a:rPr>
                  <a:solidFill>
                    <a:srgbClr val="569CD6"/>
                  </a:solidFill>
                </a:rPr>
                <a:t>managed</a:t>
              </a:r>
              <a:r>
                <a:rPr>
                  <a:solidFill>
                    <a:srgbClr val="DCDCDC"/>
                  </a:solidFill>
                </a:rPr>
                <a:t> </a:t>
              </a:r>
            </a:p>
          </p:txBody>
        </p:sp>
        <p:sp>
          <p:nvSpPr>
            <p:cNvPr id="447" name="TextBox 5"/>
            <p:cNvSpPr txBox="1"/>
            <p:nvPr/>
          </p:nvSpPr>
          <p:spPr>
            <a:xfrm>
              <a:off x="108855" y="0"/>
              <a:ext cx="2694215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IL:</a:t>
              </a:r>
            </a:p>
          </p:txBody>
        </p:sp>
      </p:grpSp>
      <p:grpSp>
        <p:nvGrpSpPr>
          <p:cNvPr id="451" name="Group 13"/>
          <p:cNvGrpSpPr/>
          <p:nvPr/>
        </p:nvGrpSpPr>
        <p:grpSpPr>
          <a:xfrm>
            <a:off x="767439" y="3953995"/>
            <a:ext cx="10994574" cy="676459"/>
            <a:chOff x="0" y="0"/>
            <a:chExt cx="10994572" cy="676458"/>
          </a:xfrm>
        </p:grpSpPr>
        <p:sp>
          <p:nvSpPr>
            <p:cNvPr id="449" name="Rectangle 2"/>
            <p:cNvSpPr txBox="1"/>
            <p:nvPr/>
          </p:nvSpPr>
          <p:spPr>
            <a:xfrm>
              <a:off x="0" y="305617"/>
              <a:ext cx="1099457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public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static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void</a:t>
              </a:r>
              <a:r>
                <a:rPr>
                  <a:solidFill>
                    <a:srgbClr val="000000"/>
                  </a:solidFill>
                </a:rPr>
                <a:t> PrintFirstItem_Struct_Ref(</a:t>
              </a:r>
              <a:r>
                <a:t>ref</a:t>
              </a:r>
              <a:r>
                <a:rPr>
                  <a:solidFill>
                    <a:srgbClr val="000000"/>
                  </a:solidFill>
                </a:rPr>
                <a:t> Matrix_Struct matrix_Struct)</a:t>
              </a:r>
            </a:p>
          </p:txBody>
        </p:sp>
        <p:sp>
          <p:nvSpPr>
            <p:cNvPr id="450" name="TextBox 6"/>
            <p:cNvSpPr txBox="1"/>
            <p:nvPr/>
          </p:nvSpPr>
          <p:spPr>
            <a:xfrm>
              <a:off x="2" y="0"/>
              <a:ext cx="269421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C#:</a:t>
              </a:r>
            </a:p>
          </p:txBody>
        </p:sp>
      </p:grpSp>
      <p:grpSp>
        <p:nvGrpSpPr>
          <p:cNvPr id="454" name="Group 11"/>
          <p:cNvGrpSpPr/>
          <p:nvPr/>
        </p:nvGrpSpPr>
        <p:grpSpPr>
          <a:xfrm>
            <a:off x="713013" y="1360833"/>
            <a:ext cx="10428515" cy="649090"/>
            <a:chOff x="0" y="0"/>
            <a:chExt cx="10428513" cy="649089"/>
          </a:xfrm>
        </p:grpSpPr>
        <p:sp>
          <p:nvSpPr>
            <p:cNvPr id="452" name="Rectangle 4"/>
            <p:cNvSpPr txBox="1"/>
            <p:nvPr/>
          </p:nvSpPr>
          <p:spPr>
            <a:xfrm>
              <a:off x="0" y="278249"/>
              <a:ext cx="1042851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public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static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void</a:t>
              </a:r>
              <a:r>
                <a:rPr>
                  <a:solidFill>
                    <a:srgbClr val="000000"/>
                  </a:solidFill>
                </a:rPr>
                <a:t> PrintFirstItem_Struct(Matrix_Struct matrix_Struct)</a:t>
              </a:r>
            </a:p>
          </p:txBody>
        </p:sp>
        <p:sp>
          <p:nvSpPr>
            <p:cNvPr id="453" name="TextBox 7"/>
            <p:cNvSpPr txBox="1"/>
            <p:nvPr/>
          </p:nvSpPr>
          <p:spPr>
            <a:xfrm>
              <a:off x="54428" y="0"/>
              <a:ext cx="269421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C#:</a:t>
              </a:r>
            </a:p>
          </p:txBody>
        </p:sp>
      </p:grpSp>
      <p:sp>
        <p:nvSpPr>
          <p:cNvPr id="455" name="Oval 9"/>
          <p:cNvSpPr/>
          <p:nvPr/>
        </p:nvSpPr>
        <p:spPr>
          <a:xfrm>
            <a:off x="5599338" y="5466515"/>
            <a:ext cx="283031" cy="473529"/>
          </a:xfrm>
          <a:prstGeom prst="ellipse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6" name="Oval 9"/>
          <p:cNvSpPr/>
          <p:nvPr/>
        </p:nvSpPr>
        <p:spPr>
          <a:xfrm>
            <a:off x="6866602" y="4213445"/>
            <a:ext cx="592329" cy="473529"/>
          </a:xfrm>
          <a:prstGeom prst="ellipse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75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75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6" grpId="4"/>
      <p:bldP build="whole" bldLvl="1" animBg="1" rev="0" advAuto="0" spid="448" grpId="2"/>
      <p:bldP build="whole" bldLvl="1" animBg="1" rev="0" advAuto="0" spid="454" grpId="1"/>
      <p:bldP build="whole" bldLvl="1" animBg="1" rev="0" advAuto="0" spid="444" grpId="5"/>
      <p:bldP build="whole" bldLvl="1" animBg="1" rev="0" advAuto="0" spid="455" grpId="6"/>
      <p:bldP build="whole" bldLvl="1" animBg="1" rev="0" advAuto="0" spid="451" grpId="3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itle 1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Ref return</a:t>
            </a:r>
          </a:p>
        </p:txBody>
      </p:sp>
      <p:sp>
        <p:nvSpPr>
          <p:cNvPr id="459" name="Shape 149"/>
          <p:cNvSpPr txBox="1"/>
          <p:nvPr/>
        </p:nvSpPr>
        <p:spPr>
          <a:xfrm>
            <a:off x="538479" y="1549059"/>
            <a:ext cx="10703829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28607" indent="-228607" defTabSz="91443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lvl1pPr>
          </a:lstStyle>
          <a:p>
            <a:pPr/>
            <a:r>
              <a:t>Since C# 7 we can also use the “ref” keyword with the type</a:t>
            </a:r>
          </a:p>
        </p:txBody>
      </p:sp>
      <p:sp>
        <p:nvSpPr>
          <p:cNvPr id="460" name="Rectangle 5"/>
          <p:cNvSpPr txBox="1"/>
          <p:nvPr/>
        </p:nvSpPr>
        <p:spPr>
          <a:xfrm>
            <a:off x="1085029" y="2739508"/>
            <a:ext cx="9610726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static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Matrix DoSomethingWithMatrix(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Matrix matrix)</a:t>
            </a:r>
            <a:endParaRPr>
              <a:solidFill>
                <a:srgbClr val="000000"/>
              </a:solidFill>
            </a:endParaRP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0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//...</a:t>
            </a:r>
          </a:p>
          <a:p>
            <a:pPr>
              <a:defRPr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matrix;</a:t>
            </a:r>
            <a:endParaRPr>
              <a:solidFill>
                <a:srgbClr val="000000"/>
              </a:solidFill>
            </a:endParaRP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461" name="Rectangle 7"/>
          <p:cNvSpPr txBox="1"/>
          <p:nvPr/>
        </p:nvSpPr>
        <p:spPr>
          <a:xfrm>
            <a:off x="1017360" y="4730858"/>
            <a:ext cx="10157278" cy="171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9999FF"/>
                </a:solidFill>
              </a:defRPr>
            </a:pPr>
            <a:r>
              <a:t>.method</a:t>
            </a:r>
            <a:r>
              <a:rPr>
                <a:solidFill>
                  <a:srgbClr val="DCDCDC"/>
                </a:solidFill>
              </a:rPr>
              <a:t> </a:t>
            </a:r>
            <a:r>
              <a:rPr>
                <a:solidFill>
                  <a:srgbClr val="569CD6"/>
                </a:solidFill>
              </a:rPr>
              <a:t>public</a:t>
            </a:r>
            <a:r>
              <a:rPr>
                <a:solidFill>
                  <a:srgbClr val="DCDCDC"/>
                </a:solidFill>
              </a:rPr>
              <a:t> </a:t>
            </a:r>
            <a:r>
              <a:rPr>
                <a:solidFill>
                  <a:srgbClr val="569CD6"/>
                </a:solidFill>
              </a:rPr>
              <a:t>hidebysig</a:t>
            </a:r>
            <a:r>
              <a:rPr>
                <a:solidFill>
                  <a:srgbClr val="DCDCDC"/>
                </a:solidFill>
              </a:rPr>
              <a:t> </a:t>
            </a:r>
            <a:r>
              <a:rPr>
                <a:solidFill>
                  <a:srgbClr val="569CD6"/>
                </a:solidFill>
              </a:rPr>
              <a:t>static</a:t>
            </a:r>
            <a:r>
              <a:rPr>
                <a:solidFill>
                  <a:srgbClr val="DCDCDC"/>
                </a:solidFill>
              </a:rPr>
              <a:t> </a:t>
            </a:r>
            <a:br>
              <a:rPr>
                <a:solidFill>
                  <a:srgbClr val="DCDCDC"/>
                </a:solidFill>
              </a:rPr>
            </a:br>
            <a:r>
              <a:rPr>
                <a:solidFill>
                  <a:srgbClr val="DCDCDC"/>
                </a:solidFill>
              </a:rPr>
              <a:t>    </a:t>
            </a:r>
            <a:r>
              <a:rPr>
                <a:solidFill>
                  <a:srgbClr val="569CD6"/>
                </a:solidFill>
              </a:rPr>
              <a:t>valuetype</a:t>
            </a:r>
            <a:r>
              <a:rPr>
                <a:solidFill>
                  <a:srgbClr val="DCDCDC"/>
                </a:solidFill>
              </a:rPr>
              <a:t> </a:t>
            </a:r>
            <a:r>
              <a:rPr>
                <a:solidFill>
                  <a:srgbClr val="000000"/>
                </a:solidFill>
              </a:rPr>
              <a:t>SampleApp</a:t>
            </a:r>
            <a:r>
              <a:rPr>
                <a:solidFill>
                  <a:srgbClr val="B4B4B4"/>
                </a:solidFill>
              </a:rPr>
              <a:t>.</a:t>
            </a:r>
            <a:r>
              <a:rPr>
                <a:solidFill>
                  <a:srgbClr val="009933"/>
                </a:solidFill>
              </a:rPr>
              <a:t>Matrix</a:t>
            </a:r>
            <a:r>
              <a:rPr>
                <a:solidFill>
                  <a:srgbClr val="000000"/>
                </a:solidFill>
              </a:rPr>
              <a:t>&amp;</a:t>
            </a:r>
            <a:r>
              <a:rPr>
                <a:solidFill>
                  <a:srgbClr val="DCDCDC"/>
                </a:solidFill>
              </a:rPr>
              <a:t> </a:t>
            </a:r>
            <a:r>
              <a:rPr>
                <a:solidFill>
                  <a:srgbClr val="E67300"/>
                </a:solidFill>
              </a:rPr>
              <a:t>DoSomethingWithMatrix</a:t>
            </a:r>
            <a:r>
              <a:rPr>
                <a:solidFill>
                  <a:srgbClr val="DCDCDC"/>
                </a:solidFill>
              </a:rPr>
              <a:t> (</a:t>
            </a:r>
            <a:br>
              <a:rPr>
                <a:solidFill>
                  <a:srgbClr val="DCDCDC"/>
                </a:solidFill>
              </a:rPr>
            </a:br>
            <a:r>
              <a:rPr>
                <a:solidFill>
                  <a:srgbClr val="DCDCDC"/>
                </a:solidFill>
              </a:rPr>
              <a:t>        </a:t>
            </a:r>
            <a:r>
              <a:rPr>
                <a:solidFill>
                  <a:srgbClr val="569CD6"/>
                </a:solidFill>
              </a:rPr>
              <a:t>valuetype</a:t>
            </a:r>
            <a:r>
              <a:rPr>
                <a:solidFill>
                  <a:srgbClr val="DCDCDC"/>
                </a:solidFill>
              </a:rPr>
              <a:t> </a:t>
            </a:r>
            <a:r>
              <a:rPr>
                <a:solidFill>
                  <a:srgbClr val="FFD7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SampleApp</a:t>
            </a:r>
            <a:r>
              <a:rPr>
                <a:solidFill>
                  <a:srgbClr val="B4B4B4"/>
                </a:solidFill>
              </a:rPr>
              <a:t>.</a:t>
            </a:r>
            <a:r>
              <a:rPr>
                <a:solidFill>
                  <a:srgbClr val="009933"/>
                </a:solidFill>
              </a:rPr>
              <a:t>Matrix</a:t>
            </a:r>
            <a:r>
              <a:rPr>
                <a:solidFill>
                  <a:srgbClr val="000000"/>
                </a:solidFill>
              </a:rPr>
              <a:t>&amp;</a:t>
            </a:r>
            <a:r>
              <a:rPr>
                <a:solidFill>
                  <a:srgbClr val="DCDCDC"/>
                </a:solidFill>
              </a:rPr>
              <a:t> </a:t>
            </a:r>
            <a:r>
              <a:rPr b="1">
                <a:solidFill>
                  <a:srgbClr val="BDB76B"/>
                </a:solidFill>
              </a:rPr>
              <a:t>matrix</a:t>
            </a:r>
            <a:br>
              <a:rPr b="1">
                <a:solidFill>
                  <a:srgbClr val="BDB76B"/>
                </a:solidFill>
              </a:rPr>
            </a:br>
            <a:r>
              <a:rPr>
                <a:solidFill>
                  <a:srgbClr val="DCDCDC"/>
                </a:solidFill>
              </a:rPr>
              <a:t>    ) </a:t>
            </a:r>
            <a:r>
              <a:rPr>
                <a:solidFill>
                  <a:srgbClr val="569CD6"/>
                </a:solidFill>
              </a:rPr>
              <a:t>cil</a:t>
            </a:r>
            <a:r>
              <a:rPr>
                <a:solidFill>
                  <a:srgbClr val="DCDCDC"/>
                </a:solidFill>
              </a:rPr>
              <a:t> </a:t>
            </a:r>
            <a:r>
              <a:rPr>
                <a:solidFill>
                  <a:srgbClr val="569CD6"/>
                </a:solidFill>
              </a:rPr>
              <a:t>managed</a:t>
            </a:r>
            <a:r>
              <a:rPr>
                <a:solidFill>
                  <a:srgbClr val="DCDCDC"/>
                </a:solidFill>
              </a:rPr>
              <a:t> </a:t>
            </a:r>
          </a:p>
        </p:txBody>
      </p:sp>
      <p:sp>
        <p:nvSpPr>
          <p:cNvPr id="462" name="Oval 8"/>
          <p:cNvSpPr/>
          <p:nvPr/>
        </p:nvSpPr>
        <p:spPr>
          <a:xfrm>
            <a:off x="5936045" y="5027940"/>
            <a:ext cx="454831" cy="653947"/>
          </a:xfrm>
          <a:prstGeom prst="ellipse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3" name="Oval 9"/>
          <p:cNvSpPr/>
          <p:nvPr/>
        </p:nvSpPr>
        <p:spPr>
          <a:xfrm>
            <a:off x="3164001" y="2776062"/>
            <a:ext cx="653285" cy="475343"/>
          </a:xfrm>
          <a:prstGeom prst="ellipse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4" name="Oval 10"/>
          <p:cNvSpPr/>
          <p:nvPr/>
        </p:nvSpPr>
        <p:spPr>
          <a:xfrm>
            <a:off x="1951729" y="3900250"/>
            <a:ext cx="1753078" cy="590551"/>
          </a:xfrm>
          <a:prstGeom prst="ellipse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75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75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5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3" grpId="1"/>
      <p:bldP build="whole" bldLvl="1" animBg="1" rev="0" advAuto="0" spid="462" grpId="4"/>
      <p:bldP build="whole" bldLvl="1" animBg="1" rev="0" advAuto="0" spid="461" grpId="3"/>
      <p:bldP build="whole" bldLvl="1" animBg="1" rev="0" advAuto="0" spid="464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itle 1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Ref return – Sample 1 </a:t>
            </a:r>
          </a:p>
        </p:txBody>
      </p:sp>
      <p:sp>
        <p:nvSpPr>
          <p:cNvPr id="467" name="Rectangle 7"/>
          <p:cNvSpPr txBox="1"/>
          <p:nvPr/>
        </p:nvSpPr>
        <p:spPr>
          <a:xfrm>
            <a:off x="698089" y="1549058"/>
            <a:ext cx="11041628" cy="456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static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Matrix GetBiggerByReference(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Matrix matrix1,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Matrix matrix2)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{ </a:t>
            </a: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var</a:t>
            </a:r>
            <a:r>
              <a:rPr>
                <a:solidFill>
                  <a:srgbClr val="000000"/>
                </a:solidFill>
              </a:rPr>
              <a:t> sum1 = matrix1.i00 + matrix1.i01 + matrix1.i02 +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 matrix1.i10 + matrix1.i11 + matrix1.i12 +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 matrix1.i20 + matrix1.i21 + matrix1.i22;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var</a:t>
            </a:r>
            <a:r>
              <a:rPr>
                <a:solidFill>
                  <a:srgbClr val="000000"/>
                </a:solidFill>
              </a:rPr>
              <a:t> sum2 = matrix2.i00 + matrix2.i01 + matrix2.i02 +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 matrix2.i10 + matrix2.i11 + matrix2.i12 +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 matrix2.i20 + matrix2.i21 + matrix2.i22;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if</a:t>
            </a:r>
            <a:r>
              <a:rPr>
                <a:solidFill>
                  <a:srgbClr val="000000"/>
                </a:solidFill>
              </a:rPr>
              <a:t> (sum2 &gt; sum1)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matrix2;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else</a:t>
            </a: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matrix1;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itle 1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Ref return – Benchmark </a:t>
            </a:r>
          </a:p>
        </p:txBody>
      </p:sp>
      <p:sp>
        <p:nvSpPr>
          <p:cNvPr id="470" name="Rectangle 7"/>
          <p:cNvSpPr txBox="1"/>
          <p:nvPr/>
        </p:nvSpPr>
        <p:spPr>
          <a:xfrm>
            <a:off x="698089" y="1549059"/>
            <a:ext cx="1104162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static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Matrix GetBiggerByReference(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Matrix matrix1,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Matrix matrix2)</a:t>
            </a:r>
          </a:p>
        </p:txBody>
      </p:sp>
      <p:sp>
        <p:nvSpPr>
          <p:cNvPr id="471" name="Rectangle 3"/>
          <p:cNvSpPr txBox="1"/>
          <p:nvPr/>
        </p:nvSpPr>
        <p:spPr>
          <a:xfrm>
            <a:off x="698089" y="2309447"/>
            <a:ext cx="1038669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static</a:t>
            </a:r>
            <a:r>
              <a:rPr>
                <a:solidFill>
                  <a:srgbClr val="000000"/>
                </a:solidFill>
              </a:rPr>
              <a:t> Matrix GetBiggerByValue(Matrix matrix1, Matrix matrix2)</a:t>
            </a:r>
          </a:p>
        </p:txBody>
      </p:sp>
      <p:sp>
        <p:nvSpPr>
          <p:cNvPr id="472" name="TextBox 4"/>
          <p:cNvSpPr txBox="1"/>
          <p:nvPr/>
        </p:nvSpPr>
        <p:spPr>
          <a:xfrm>
            <a:off x="4630501" y="1886110"/>
            <a:ext cx="1971676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Vs.</a:t>
            </a:r>
          </a:p>
        </p:txBody>
      </p:sp>
      <p:sp>
        <p:nvSpPr>
          <p:cNvPr id="473" name="Rectangle 5"/>
          <p:cNvSpPr txBox="1"/>
          <p:nvPr/>
        </p:nvSpPr>
        <p:spPr>
          <a:xfrm>
            <a:off x="728661" y="3200497"/>
            <a:ext cx="10942230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[Benchmark]</a:t>
            </a: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static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RefReturnPerf()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for</a:t>
            </a:r>
            <a:r>
              <a:rPr>
                <a:solidFill>
                  <a:srgbClr val="000000"/>
                </a:solidFill>
              </a:rPr>
              <a:t> (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i = 0; i &lt; 1000; i++)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{</a:t>
            </a: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 var</a:t>
            </a:r>
            <a:r>
              <a:rPr>
                <a:solidFill>
                  <a:srgbClr val="000000"/>
                </a:solidFill>
              </a:rPr>
              <a:t> item1 = matrixList[i].Item1;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 var</a:t>
            </a:r>
            <a:r>
              <a:rPr>
                <a:solidFill>
                  <a:srgbClr val="000000"/>
                </a:solidFill>
              </a:rPr>
              <a:t> item2 = matrixList[i].Item2;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 ref</a:t>
            </a:r>
            <a:r>
              <a:rPr>
                <a:solidFill>
                  <a:srgbClr val="000000"/>
                </a:solidFill>
              </a:rPr>
              <a:t> Matrix biggerMatrix =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GetBiggerByReference(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item1,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item2);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  Debug.WriteLine(biggerMatrix.i00);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}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itle 1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Ref return - Benchmark</a:t>
            </a:r>
          </a:p>
        </p:txBody>
      </p:sp>
      <p:sp>
        <p:nvSpPr>
          <p:cNvPr id="476" name="Rectangle 3"/>
          <p:cNvSpPr txBox="1"/>
          <p:nvPr/>
        </p:nvSpPr>
        <p:spPr>
          <a:xfrm>
            <a:off x="254689" y="4935291"/>
            <a:ext cx="6062030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rPr u="sng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2" invalidUrl="" action="" tgtFrame="" tooltip="" history="1" highlightClick="0" endSnd="0"/>
              </a:rPr>
              <a:t>https://github.com/gregkalapos/ADC19Samples/tree/master/RefAndSpan/RefReturnMatrix</a:t>
            </a:r>
            <a:r>
              <a:t> </a:t>
            </a:r>
          </a:p>
        </p:txBody>
      </p:sp>
      <p:pic>
        <p:nvPicPr>
          <p:cNvPr id="47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42796" r="47586" b="35709"/>
          <a:stretch>
            <a:fillRect/>
          </a:stretch>
        </p:blipFill>
        <p:spPr>
          <a:xfrm>
            <a:off x="254603" y="2217682"/>
            <a:ext cx="6575596" cy="1492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94828" y="1296607"/>
            <a:ext cx="5297172" cy="5297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itle 1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Ref return – Sample 2</a:t>
            </a:r>
          </a:p>
        </p:txBody>
      </p:sp>
      <p:sp>
        <p:nvSpPr>
          <p:cNvPr id="481" name="Rectangle 3"/>
          <p:cNvSpPr txBox="1"/>
          <p:nvPr/>
        </p:nvSpPr>
        <p:spPr>
          <a:xfrm>
            <a:off x="843607" y="1174452"/>
            <a:ext cx="8229601" cy="540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class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B91AF"/>
                </a:solidFill>
              </a:rPr>
              <a:t>MyList</a:t>
            </a:r>
            <a:endParaRPr>
              <a:solidFill>
                <a:srgbClr val="2B91AF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private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[] _items = { 3, 4, 7, 1, 4, 6 };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482" name="Rectangle 4"/>
          <p:cNvSpPr txBox="1"/>
          <p:nvPr/>
        </p:nvSpPr>
        <p:spPr>
          <a:xfrm>
            <a:off x="965527" y="2116365"/>
            <a:ext cx="6096001" cy="400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GetRefToSmallestItem()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{</a:t>
            </a: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var</a:t>
            </a:r>
            <a:r>
              <a:rPr>
                <a:solidFill>
                  <a:srgbClr val="000000"/>
                </a:solidFill>
              </a:rPr>
              <a:t> smallest = _items[0];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int</a:t>
            </a:r>
            <a:r>
              <a:rPr>
                <a:solidFill>
                  <a:srgbClr val="000000"/>
                </a:solidFill>
              </a:rPr>
              <a:t> index = 0;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for</a:t>
            </a:r>
            <a:r>
              <a:rPr>
                <a:solidFill>
                  <a:srgbClr val="000000"/>
                </a:solidFill>
              </a:rPr>
              <a:t> (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i = 1; i &lt; _items.Length; i++)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 {</a:t>
            </a: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  if</a:t>
            </a:r>
            <a:r>
              <a:rPr>
                <a:solidFill>
                  <a:srgbClr val="000000"/>
                </a:solidFill>
              </a:rPr>
              <a:t> (_items[i] &lt; smallest)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   {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     smallest = _items[i];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     index = i;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   }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 }</a:t>
            </a:r>
          </a:p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_items[index];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2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itle 1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Ref return – Sample 2</a:t>
            </a:r>
          </a:p>
        </p:txBody>
      </p:sp>
      <p:sp>
        <p:nvSpPr>
          <p:cNvPr id="485" name="Rectangle 6"/>
          <p:cNvSpPr txBox="1"/>
          <p:nvPr/>
        </p:nvSpPr>
        <p:spPr>
          <a:xfrm>
            <a:off x="1370504" y="1296607"/>
            <a:ext cx="9039778" cy="207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static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Main(</a:t>
            </a:r>
            <a:r>
              <a:t>string</a:t>
            </a:r>
            <a:r>
              <a:rPr>
                <a:solidFill>
                  <a:srgbClr val="000000"/>
                </a:solidFill>
              </a:rPr>
              <a:t>[] args)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	MyList l = </a:t>
            </a:r>
            <a:r>
              <a:rPr>
                <a:solidFill>
                  <a:srgbClr val="0000FF"/>
                </a:solidFill>
              </a:rPr>
              <a:t>new</a:t>
            </a:r>
            <a:r>
              <a:t> MyList();</a:t>
            </a:r>
          </a:p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ref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i =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l.GetRefToSmallestItem();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	i = 42;</a:t>
            </a: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486" name="Rectangle 7"/>
          <p:cNvSpPr txBox="1"/>
          <p:nvPr/>
        </p:nvSpPr>
        <p:spPr>
          <a:xfrm>
            <a:off x="538479" y="3449535"/>
            <a:ext cx="4111852" cy="302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9999FF"/>
                </a:solidFill>
              </a:defRPr>
            </a:pPr>
            <a:r>
              <a:t>.method</a:t>
            </a:r>
            <a:r>
              <a:rPr>
                <a:solidFill>
                  <a:srgbClr val="DCDCDC"/>
                </a:solidFill>
              </a:rPr>
              <a:t> </a:t>
            </a:r>
            <a:r>
              <a:rPr>
                <a:solidFill>
                  <a:srgbClr val="569CD6"/>
                </a:solidFill>
              </a:rPr>
              <a:t>private</a:t>
            </a:r>
            <a:r>
              <a:rPr>
                <a:solidFill>
                  <a:srgbClr val="DCDCDC"/>
                </a:solidFill>
              </a:rPr>
              <a:t> </a:t>
            </a:r>
            <a:r>
              <a:rPr>
                <a:solidFill>
                  <a:srgbClr val="569CD6"/>
                </a:solidFill>
              </a:rPr>
              <a:t>hidebysig</a:t>
            </a:r>
            <a:r>
              <a:rPr>
                <a:solidFill>
                  <a:srgbClr val="DCDCDC"/>
                </a:solidFill>
              </a:rPr>
              <a:t> </a:t>
            </a:r>
            <a:r>
              <a:rPr>
                <a:solidFill>
                  <a:srgbClr val="569CD6"/>
                </a:solidFill>
              </a:rPr>
              <a:t>static</a:t>
            </a:r>
            <a:r>
              <a:rPr>
                <a:solidFill>
                  <a:srgbClr val="DCDCDC"/>
                </a:solidFill>
              </a:rPr>
              <a:t> </a:t>
            </a:r>
            <a:br>
              <a:rPr>
                <a:solidFill>
                  <a:srgbClr val="DCDCDC"/>
                </a:solidFill>
              </a:rPr>
            </a:br>
            <a:r>
              <a:rPr>
                <a:solidFill>
                  <a:srgbClr val="DCDCDC"/>
                </a:solidFill>
              </a:rPr>
              <a:t>    </a:t>
            </a:r>
            <a:r>
              <a:rPr>
                <a:solidFill>
                  <a:srgbClr val="569CD6"/>
                </a:solidFill>
              </a:rPr>
              <a:t>void</a:t>
            </a:r>
            <a:r>
              <a:rPr>
                <a:solidFill>
                  <a:srgbClr val="DCDCDC"/>
                </a:solidFill>
              </a:rPr>
              <a:t> </a:t>
            </a:r>
            <a:r>
              <a:rPr>
                <a:solidFill>
                  <a:srgbClr val="E67300"/>
                </a:solidFill>
              </a:rPr>
              <a:t>Main</a:t>
            </a:r>
            <a:r>
              <a:rPr>
                <a:solidFill>
                  <a:srgbClr val="DCDCDC"/>
                </a:solidFill>
              </a:rPr>
              <a:t> (</a:t>
            </a:r>
            <a:br>
              <a:rPr>
                <a:solidFill>
                  <a:srgbClr val="DCDCDC"/>
                </a:solidFill>
              </a:rPr>
            </a:br>
            <a:r>
              <a:rPr>
                <a:solidFill>
                  <a:srgbClr val="DCDCDC"/>
                </a:solidFill>
              </a:rPr>
              <a:t>        </a:t>
            </a:r>
            <a:r>
              <a:rPr>
                <a:solidFill>
                  <a:srgbClr val="569CD6"/>
                </a:solidFill>
              </a:rPr>
              <a:t>string</a:t>
            </a:r>
            <a:r>
              <a:rPr>
                <a:solidFill>
                  <a:srgbClr val="DCDCDC"/>
                </a:solidFill>
              </a:rPr>
              <a:t>[] </a:t>
            </a:r>
            <a:r>
              <a:rPr b="1">
                <a:solidFill>
                  <a:srgbClr val="BDB76B"/>
                </a:solidFill>
              </a:rPr>
              <a:t>args</a:t>
            </a:r>
            <a:br>
              <a:rPr b="1">
                <a:solidFill>
                  <a:srgbClr val="BDB76B"/>
                </a:solidFill>
              </a:rPr>
            </a:br>
            <a:r>
              <a:rPr>
                <a:solidFill>
                  <a:srgbClr val="DCDCDC"/>
                </a:solidFill>
              </a:rPr>
              <a:t>    ) </a:t>
            </a:r>
            <a:r>
              <a:rPr>
                <a:solidFill>
                  <a:srgbClr val="569CD6"/>
                </a:solidFill>
              </a:rPr>
              <a:t>cil</a:t>
            </a:r>
            <a:r>
              <a:rPr>
                <a:solidFill>
                  <a:srgbClr val="DCDCDC"/>
                </a:solidFill>
              </a:rPr>
              <a:t> </a:t>
            </a:r>
            <a:r>
              <a:rPr>
                <a:solidFill>
                  <a:srgbClr val="569CD6"/>
                </a:solidFill>
              </a:rPr>
              <a:t>managed</a:t>
            </a:r>
            <a:r>
              <a:rPr>
                <a:solidFill>
                  <a:srgbClr val="DCDCDC"/>
                </a:solidFill>
              </a:rPr>
              <a:t> </a:t>
            </a:r>
            <a:br>
              <a:rPr>
                <a:solidFill>
                  <a:srgbClr val="DCDCDC"/>
                </a:solidFill>
              </a:rPr>
            </a:br>
            <a:r>
              <a:rPr>
                <a:solidFill>
                  <a:srgbClr val="DCDCDC"/>
                </a:solidFill>
              </a:rPr>
              <a:t>{    </a:t>
            </a:r>
            <a:r>
              <a:t>.</a:t>
            </a:r>
            <a:r>
              <a:rPr>
                <a:solidFill>
                  <a:srgbClr val="000000"/>
                </a:solidFill>
              </a:rPr>
              <a:t>maxstack</a:t>
            </a:r>
            <a:r>
              <a:rPr>
                <a:solidFill>
                  <a:srgbClr val="DCDCDC"/>
                </a:solidFill>
              </a:rPr>
              <a:t> </a:t>
            </a:r>
            <a:r>
              <a:rPr>
                <a:solidFill>
                  <a:srgbClr val="B5CEA8"/>
                </a:solidFill>
              </a:rPr>
              <a:t>2</a:t>
            </a:r>
            <a:br>
              <a:rPr>
                <a:solidFill>
                  <a:srgbClr val="B5CEA8"/>
                </a:solidFill>
              </a:rPr>
            </a:br>
            <a:r>
              <a:rPr>
                <a:solidFill>
                  <a:srgbClr val="DCDCDC"/>
                </a:solidFill>
              </a:rPr>
              <a:t>    </a:t>
            </a:r>
            <a:r>
              <a:t>.entrypoint</a:t>
            </a:r>
            <a:br/>
            <a:r>
              <a:rPr>
                <a:solidFill>
                  <a:srgbClr val="DCDCDC"/>
                </a:solidFill>
              </a:rPr>
              <a:t>    </a:t>
            </a:r>
            <a:r>
              <a:t>.locals</a:t>
            </a:r>
            <a:r>
              <a:rPr>
                <a:solidFill>
                  <a:srgbClr val="DCDCDC"/>
                </a:solidFill>
              </a:rPr>
              <a:t> </a:t>
            </a:r>
            <a:r>
              <a:rPr>
                <a:solidFill>
                  <a:srgbClr val="569CD6"/>
                </a:solidFill>
              </a:rPr>
              <a:t>init</a:t>
            </a:r>
            <a:r>
              <a:rPr>
                <a:solidFill>
                  <a:srgbClr val="DCDCDC"/>
                </a:solidFill>
              </a:rPr>
              <a:t> (</a:t>
            </a:r>
            <a:br>
              <a:rPr>
                <a:solidFill>
                  <a:srgbClr val="DCDCDC"/>
                </a:solidFill>
              </a:rPr>
            </a:br>
            <a:r>
              <a:rPr>
                <a:solidFill>
                  <a:srgbClr val="DCDCDC"/>
                </a:solidFill>
              </a:rPr>
              <a:t>        [</a:t>
            </a:r>
            <a:r>
              <a:rPr>
                <a:solidFill>
                  <a:srgbClr val="B5CEA8"/>
                </a:solidFill>
              </a:rPr>
              <a:t>0</a:t>
            </a:r>
            <a:r>
              <a:rPr>
                <a:solidFill>
                  <a:srgbClr val="DCDCDC"/>
                </a:solidFill>
              </a:rPr>
              <a:t>] </a:t>
            </a:r>
            <a:r>
              <a:rPr>
                <a:solidFill>
                  <a:srgbClr val="569CD6"/>
                </a:solidFill>
              </a:rPr>
              <a:t>class</a:t>
            </a:r>
            <a:r>
              <a:rPr>
                <a:solidFill>
                  <a:srgbClr val="DCDCDC"/>
                </a:solidFill>
              </a:rPr>
              <a:t> </a:t>
            </a:r>
            <a:r>
              <a:rPr>
                <a:solidFill>
                  <a:srgbClr val="FFD700"/>
                </a:solidFill>
              </a:rPr>
              <a:t>CollectionWithRef</a:t>
            </a:r>
            <a:r>
              <a:rPr>
                <a:solidFill>
                  <a:srgbClr val="B4B4B4"/>
                </a:solidFill>
              </a:rPr>
              <a:t>.</a:t>
            </a:r>
            <a:r>
              <a:rPr>
                <a:solidFill>
                  <a:srgbClr val="4EC9B0"/>
                </a:solidFill>
              </a:rPr>
              <a:t>MyList</a:t>
            </a:r>
            <a:r>
              <a:rPr>
                <a:solidFill>
                  <a:srgbClr val="DCDCDC"/>
                </a:solidFill>
              </a:rPr>
              <a:t>,</a:t>
            </a:r>
            <a:br>
              <a:rPr>
                <a:solidFill>
                  <a:srgbClr val="DCDCDC"/>
                </a:solidFill>
              </a:rPr>
            </a:br>
            <a:r>
              <a:rPr>
                <a:solidFill>
                  <a:srgbClr val="DCDCDC"/>
                </a:solidFill>
              </a:rPr>
              <a:t>        [</a:t>
            </a:r>
            <a:r>
              <a:rPr>
                <a:solidFill>
                  <a:srgbClr val="B5CEA8"/>
                </a:solidFill>
              </a:rPr>
              <a:t>1</a:t>
            </a:r>
            <a:r>
              <a:rPr>
                <a:solidFill>
                  <a:srgbClr val="DCDCDC"/>
                </a:solidFill>
              </a:rPr>
              <a:t>] </a:t>
            </a:r>
            <a:r>
              <a:rPr>
                <a:solidFill>
                  <a:schemeClr val="accent1"/>
                </a:solidFill>
              </a:rPr>
              <a:t>int32</a:t>
            </a:r>
            <a:r>
              <a:rPr>
                <a:solidFill>
                  <a:srgbClr val="000000"/>
                </a:solidFill>
              </a:rPr>
              <a:t>&amp;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DCDCDC"/>
                </a:solidFill>
              </a:rPr>
              <a:t>    )</a:t>
            </a:r>
          </a:p>
        </p:txBody>
      </p:sp>
      <p:sp>
        <p:nvSpPr>
          <p:cNvPr id="487" name="Rectangle 8"/>
          <p:cNvSpPr txBox="1"/>
          <p:nvPr/>
        </p:nvSpPr>
        <p:spPr>
          <a:xfrm>
            <a:off x="4747014" y="3650112"/>
            <a:ext cx="7444986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DCDCDC"/>
                </a:solidFill>
              </a:defRPr>
            </a:pPr>
            <a:r>
              <a:t>    </a:t>
            </a:r>
            <a:r>
              <a:rPr>
                <a:solidFill>
                  <a:srgbClr val="57A64A"/>
                </a:solidFill>
              </a:rPr>
              <a:t>/* 0x000002E6 0A           */</a:t>
            </a:r>
            <a:r>
              <a:t> </a:t>
            </a:r>
            <a:r>
              <a:rPr>
                <a:solidFill>
                  <a:srgbClr val="806F4D"/>
                </a:solidFill>
              </a:rPr>
              <a:t>IL_0006</a:t>
            </a:r>
            <a:r>
              <a:t>: </a:t>
            </a:r>
            <a:r>
              <a:rPr>
                <a:solidFill>
                  <a:srgbClr val="AD5C85"/>
                </a:solidFill>
              </a:rPr>
              <a:t>stloc.0</a:t>
            </a:r>
            <a:br>
              <a:rPr>
                <a:solidFill>
                  <a:srgbClr val="AD5C85"/>
                </a:solidFill>
              </a:rPr>
            </a:br>
            <a:r>
              <a:t>    </a:t>
            </a:r>
            <a:r>
              <a:rPr>
                <a:solidFill>
                  <a:srgbClr val="57A64A"/>
                </a:solidFill>
              </a:rPr>
              <a:t>/* 0x000002E7 06           */</a:t>
            </a:r>
            <a:r>
              <a:t> </a:t>
            </a:r>
            <a:r>
              <a:rPr>
                <a:solidFill>
                  <a:srgbClr val="806F4D"/>
                </a:solidFill>
              </a:rPr>
              <a:t>IL_0007</a:t>
            </a:r>
            <a:r>
              <a:t>: </a:t>
            </a:r>
            <a:r>
              <a:rPr>
                <a:solidFill>
                  <a:srgbClr val="AD5C85"/>
                </a:solidFill>
              </a:rPr>
              <a:t>ldloc.0</a:t>
            </a:r>
            <a:br>
              <a:rPr>
                <a:solidFill>
                  <a:srgbClr val="AD5C85"/>
                </a:solidFill>
              </a:rPr>
            </a:br>
            <a:r>
              <a:t>    </a:t>
            </a:r>
            <a:r>
              <a:rPr>
                <a:solidFill>
                  <a:srgbClr val="57A64A"/>
                </a:solidFill>
              </a:rPr>
              <a:t>/* 0x000002E8 6F01000006   */</a:t>
            </a:r>
            <a:r>
              <a:t> </a:t>
            </a:r>
            <a:r>
              <a:rPr>
                <a:solidFill>
                  <a:srgbClr val="806F4D"/>
                </a:solidFill>
              </a:rPr>
              <a:t>IL_0008</a:t>
            </a:r>
            <a:r>
              <a:t>: </a:t>
            </a:r>
            <a:br/>
            <a:r>
              <a:rPr>
                <a:solidFill>
                  <a:srgbClr val="AD5C85"/>
                </a:solidFill>
              </a:rPr>
              <a:t>callvirt</a:t>
            </a:r>
            <a:r>
              <a:t>  </a:t>
            </a:r>
            <a:r>
              <a:rPr>
                <a:solidFill>
                  <a:srgbClr val="569CD6"/>
                </a:solidFill>
              </a:rPr>
              <a:t>instance</a:t>
            </a:r>
            <a:r>
              <a:t> </a:t>
            </a:r>
            <a:r>
              <a:rPr>
                <a:solidFill>
                  <a:schemeClr val="accent1"/>
                </a:solidFill>
              </a:rPr>
              <a:t>int32</a:t>
            </a:r>
            <a:r>
              <a:rPr>
                <a:solidFill>
                  <a:srgbClr val="000000"/>
                </a:solidFill>
              </a:rPr>
              <a:t>&amp;</a:t>
            </a:r>
            <a:r>
              <a:t> </a:t>
            </a:r>
            <a:r>
              <a:rPr>
                <a:solidFill>
                  <a:srgbClr val="FFD700"/>
                </a:solidFill>
              </a:rPr>
              <a:t>CollectionWithRef</a:t>
            </a:r>
            <a:r>
              <a:rPr>
                <a:solidFill>
                  <a:srgbClr val="B4B4B4"/>
                </a:solidFill>
              </a:rPr>
              <a:t>.</a:t>
            </a:r>
            <a:r>
              <a:rPr>
                <a:solidFill>
                  <a:srgbClr val="4EC9B0"/>
                </a:solidFill>
              </a:rPr>
              <a:t>MyList</a:t>
            </a:r>
            <a:r>
              <a:rPr>
                <a:solidFill>
                  <a:srgbClr val="B4B4B4"/>
                </a:solidFill>
              </a:rPr>
              <a:t>::</a:t>
            </a:r>
            <a:r>
              <a:rPr>
                <a:solidFill>
                  <a:srgbClr val="FF8000"/>
                </a:solidFill>
              </a:rPr>
              <a:t>GetRefToSmallestItem</a:t>
            </a:r>
            <a:r>
              <a:t>()</a:t>
            </a:r>
            <a:br/>
            <a:r>
              <a:t>    </a:t>
            </a:r>
            <a:r>
              <a:rPr>
                <a:solidFill>
                  <a:srgbClr val="57A64A"/>
                </a:solidFill>
              </a:rPr>
              <a:t>/* 0x000002ED 0B           */</a:t>
            </a:r>
            <a:r>
              <a:t> </a:t>
            </a:r>
            <a:r>
              <a:rPr>
                <a:solidFill>
                  <a:srgbClr val="806F4D"/>
                </a:solidFill>
              </a:rPr>
              <a:t>IL_000D</a:t>
            </a:r>
            <a:r>
              <a:t>: </a:t>
            </a:r>
            <a:r>
              <a:rPr>
                <a:solidFill>
                  <a:srgbClr val="AD5C85"/>
                </a:solidFill>
              </a:rPr>
              <a:t>stloc.1</a:t>
            </a:r>
            <a:br>
              <a:rPr>
                <a:solidFill>
                  <a:srgbClr val="AD5C85"/>
                </a:solidFill>
              </a:rPr>
            </a:br>
            <a:r>
              <a:t>    </a:t>
            </a:r>
            <a:r>
              <a:rPr>
                <a:solidFill>
                  <a:srgbClr val="57A64A"/>
                </a:solidFill>
              </a:rPr>
              <a:t>/* 0x000002EE 07           */</a:t>
            </a:r>
            <a:r>
              <a:t> </a:t>
            </a:r>
            <a:r>
              <a:rPr>
                <a:solidFill>
                  <a:srgbClr val="806F4D"/>
                </a:solidFill>
              </a:rPr>
              <a:t>IL_000E</a:t>
            </a:r>
            <a:r>
              <a:t>: </a:t>
            </a:r>
            <a:r>
              <a:rPr>
                <a:solidFill>
                  <a:srgbClr val="AD5C85"/>
                </a:solidFill>
              </a:rPr>
              <a:t>ldloc.1</a:t>
            </a:r>
            <a:br>
              <a:rPr>
                <a:solidFill>
                  <a:srgbClr val="AD5C85"/>
                </a:solidFill>
              </a:rPr>
            </a:br>
            <a:r>
              <a:t>    </a:t>
            </a:r>
            <a:r>
              <a:rPr>
                <a:solidFill>
                  <a:srgbClr val="57A64A"/>
                </a:solidFill>
              </a:rPr>
              <a:t>/* 0x000002EF 1F2A         */</a:t>
            </a:r>
            <a:r>
              <a:t> </a:t>
            </a:r>
            <a:r>
              <a:rPr>
                <a:solidFill>
                  <a:srgbClr val="806F4D"/>
                </a:solidFill>
              </a:rPr>
              <a:t>IL_000F</a:t>
            </a:r>
            <a:r>
              <a:t>: </a:t>
            </a:r>
            <a:r>
              <a:rPr>
                <a:solidFill>
                  <a:srgbClr val="AD5C85"/>
                </a:solidFill>
              </a:rPr>
              <a:t>ldc.i4.s</a:t>
            </a:r>
            <a:r>
              <a:t>  </a:t>
            </a:r>
            <a:r>
              <a:rPr>
                <a:solidFill>
                  <a:srgbClr val="B5CEA8"/>
                </a:solidFill>
              </a:rPr>
              <a:t>42</a:t>
            </a:r>
          </a:p>
        </p:txBody>
      </p:sp>
      <p:sp>
        <p:nvSpPr>
          <p:cNvPr id="488" name="Oval 9"/>
          <p:cNvSpPr/>
          <p:nvPr/>
        </p:nvSpPr>
        <p:spPr>
          <a:xfrm>
            <a:off x="2161182" y="2227302"/>
            <a:ext cx="1780199" cy="589470"/>
          </a:xfrm>
          <a:prstGeom prst="ellipse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9" name="Oval 10"/>
          <p:cNvSpPr/>
          <p:nvPr/>
        </p:nvSpPr>
        <p:spPr>
          <a:xfrm>
            <a:off x="987650" y="5822073"/>
            <a:ext cx="1576734" cy="454000"/>
          </a:xfrm>
          <a:prstGeom prst="ellipse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0" name="Oval 11"/>
          <p:cNvSpPr/>
          <p:nvPr/>
        </p:nvSpPr>
        <p:spPr>
          <a:xfrm>
            <a:off x="6384892" y="4417721"/>
            <a:ext cx="1015749" cy="454000"/>
          </a:xfrm>
          <a:prstGeom prst="ellipse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75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75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5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8" grpId="1"/>
      <p:bldP build="whole" bldLvl="1" animBg="1" rev="0" advAuto="0" spid="490" grpId="3"/>
      <p:bldP build="whole" bldLvl="1" animBg="1" rev="0" advAuto="0" spid="489" grpId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148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>
            <a:lvl1pPr>
              <a:defRPr sz="4300"/>
            </a:lvl1pPr>
          </a:lstStyle>
          <a:p>
            <a:pPr/>
            <a:r>
              <a:t>Ref in C# 7 – what can we return with “ref"? </a:t>
            </a:r>
          </a:p>
        </p:txBody>
      </p:sp>
      <p:sp>
        <p:nvSpPr>
          <p:cNvPr id="493" name="Shape 149"/>
          <p:cNvSpPr txBox="1"/>
          <p:nvPr>
            <p:ph type="body" sz="quarter" idx="1"/>
          </p:nvPr>
        </p:nvSpPr>
        <p:spPr>
          <a:xfrm>
            <a:off x="538479" y="1410445"/>
            <a:ext cx="11043922" cy="601735"/>
          </a:xfrm>
          <a:prstGeom prst="rect">
            <a:avLst/>
          </a:prstGeom>
        </p:spPr>
        <p:txBody>
          <a:bodyPr/>
          <a:lstStyle/>
          <a:p>
            <a:pPr/>
            <a:r>
              <a:t>Ref Parameter </a:t>
            </a:r>
          </a:p>
        </p:txBody>
      </p:sp>
      <p:sp>
        <p:nvSpPr>
          <p:cNvPr id="494" name="Rectangle 1"/>
          <p:cNvSpPr txBox="1"/>
          <p:nvPr/>
        </p:nvSpPr>
        <p:spPr>
          <a:xfrm>
            <a:off x="800345" y="1844575"/>
            <a:ext cx="10225007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MethodReturningIntByRef(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myInt)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3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//...do something with ‘myInt’</a:t>
            </a:r>
          </a:p>
          <a:p>
            <a:pPr>
              <a:defRPr sz="2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myInt;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495" name="Shape 149"/>
          <p:cNvSpPr txBox="1"/>
          <p:nvPr/>
        </p:nvSpPr>
        <p:spPr>
          <a:xfrm>
            <a:off x="538479" y="3845214"/>
            <a:ext cx="11043922" cy="64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228607" indent="-228607" defTabSz="914430">
              <a:lnSpc>
                <a:spcPct val="90000"/>
              </a:lnSpc>
              <a:spcBef>
                <a:spcPts val="1800"/>
              </a:spcBef>
              <a:buSzPct val="100000"/>
              <a:buFont typeface="Arial"/>
              <a:buChar char="•"/>
              <a:defRPr sz="2800"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Out Parameter</a:t>
            </a:r>
          </a:p>
        </p:txBody>
      </p:sp>
      <p:sp>
        <p:nvSpPr>
          <p:cNvPr id="496" name="Rectangle 2"/>
          <p:cNvSpPr txBox="1"/>
          <p:nvPr/>
        </p:nvSpPr>
        <p:spPr>
          <a:xfrm>
            <a:off x="800345" y="4312013"/>
            <a:ext cx="10225007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MethodReturningIntByRef(</a:t>
            </a:r>
            <a:r>
              <a:t>out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myInt)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300">
                <a:latin typeface="Consolas"/>
                <a:ea typeface="Consolas"/>
                <a:cs typeface="Consolas"/>
                <a:sym typeface="Consolas"/>
              </a:defRPr>
            </a:pPr>
            <a:r>
              <a:t>	myInt = 42;</a:t>
            </a:r>
          </a:p>
          <a:p>
            <a:pPr>
              <a:defRPr sz="23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//...do something with 'myInt’</a:t>
            </a:r>
          </a:p>
          <a:p>
            <a:pPr>
              <a:defRPr sz="2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myInt;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6" grpId="3"/>
      <p:bldP build="whole" bldLvl="1" animBg="1" rev="0" advAuto="0" spid="494" grpId="2"/>
      <p:bldP build="p" bldLvl="1" animBg="1" rev="0" advAuto="0" spid="493" grpId="1"/>
      <p:bldP build="whole" bldLvl="1" animBg="1" rev="0" advAuto="0" spid="495" grpId="4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148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>
            <a:lvl1pPr>
              <a:defRPr sz="4300"/>
            </a:lvl1pPr>
          </a:lstStyle>
          <a:p>
            <a:pPr/>
            <a:r>
              <a:t>Ref in C# 7 – what can we return with “ref"? </a:t>
            </a:r>
          </a:p>
        </p:txBody>
      </p:sp>
      <p:sp>
        <p:nvSpPr>
          <p:cNvPr id="499" name="Shape 149"/>
          <p:cNvSpPr txBox="1"/>
          <p:nvPr/>
        </p:nvSpPr>
        <p:spPr>
          <a:xfrm>
            <a:off x="574039" y="3770272"/>
            <a:ext cx="11043922" cy="56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228607" indent="-228607" defTabSz="914430">
              <a:lnSpc>
                <a:spcPct val="90000"/>
              </a:lnSpc>
              <a:spcBef>
                <a:spcPts val="1800"/>
              </a:spcBef>
              <a:buSzPct val="100000"/>
              <a:buFont typeface="Arial"/>
              <a:buChar char="•"/>
              <a:defRPr sz="2800"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Instance variables of a type</a:t>
            </a:r>
          </a:p>
        </p:txBody>
      </p:sp>
      <p:sp>
        <p:nvSpPr>
          <p:cNvPr id="500" name="Shape 149"/>
          <p:cNvSpPr txBox="1"/>
          <p:nvPr/>
        </p:nvSpPr>
        <p:spPr>
          <a:xfrm>
            <a:off x="574039" y="1380450"/>
            <a:ext cx="11043922" cy="57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228607" indent="-228607" defTabSz="914430">
              <a:lnSpc>
                <a:spcPct val="90000"/>
              </a:lnSpc>
              <a:spcBef>
                <a:spcPts val="1800"/>
              </a:spcBef>
              <a:buSzPct val="100000"/>
              <a:buFont typeface="Arial"/>
              <a:buChar char="•"/>
              <a:defRPr sz="2800"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In Parameter (C# 7.2)</a:t>
            </a:r>
          </a:p>
        </p:txBody>
      </p:sp>
      <p:sp>
        <p:nvSpPr>
          <p:cNvPr id="501" name="Rectangle 6"/>
          <p:cNvSpPr txBox="1"/>
          <p:nvPr/>
        </p:nvSpPr>
        <p:spPr>
          <a:xfrm>
            <a:off x="772815" y="1823942"/>
            <a:ext cx="10094883" cy="207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</a:t>
            </a:r>
            <a:r>
              <a:t>readonly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MethodReturningIntByRef(</a:t>
            </a:r>
            <a: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myInt)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//...do something with 'myInt’</a:t>
            </a:r>
          </a:p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myInt;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502" name="Rectangle 7"/>
          <p:cNvSpPr txBox="1"/>
          <p:nvPr/>
        </p:nvSpPr>
        <p:spPr>
          <a:xfrm>
            <a:off x="772816" y="4257014"/>
            <a:ext cx="8823129" cy="207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class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B91AF"/>
                </a:solidFill>
              </a:rPr>
              <a:t>MyClass</a:t>
            </a:r>
            <a:endParaRPr>
              <a:solidFill>
                <a:srgbClr val="2B91AF"/>
              </a:solidFill>
            </a:endParaRP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private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myInt;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GetRefToMyInt() =&gt;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myInt;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9" grpId="4"/>
      <p:bldP build="whole" bldLvl="1" animBg="1" rev="0" advAuto="0" spid="501" grpId="1"/>
      <p:bldP build="whole" bldLvl="1" animBg="1" rev="0" advAuto="0" spid="502" grpId="3"/>
      <p:bldP build="whole" bldLvl="1" animBg="1" rev="0" advAuto="0" spid="500" grpId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148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>
            <a:lvl1pPr>
              <a:defRPr sz="4300"/>
            </a:lvl1pPr>
          </a:lstStyle>
          <a:p>
            <a:pPr/>
            <a:r>
              <a:t>Ref in C# 7 – what CAN’T we return with “ref"</a:t>
            </a:r>
          </a:p>
        </p:txBody>
      </p:sp>
      <p:sp>
        <p:nvSpPr>
          <p:cNvPr id="505" name="Shape 149"/>
          <p:cNvSpPr txBox="1"/>
          <p:nvPr>
            <p:ph type="body" sz="quarter" idx="1"/>
          </p:nvPr>
        </p:nvSpPr>
        <p:spPr>
          <a:xfrm>
            <a:off x="455888" y="1891063"/>
            <a:ext cx="11043922" cy="592566"/>
          </a:xfrm>
          <a:prstGeom prst="rect">
            <a:avLst/>
          </a:prstGeom>
        </p:spPr>
        <p:txBody>
          <a:bodyPr/>
          <a:lstStyle/>
          <a:p>
            <a:pPr/>
            <a:r>
              <a:t>Lokale variables</a:t>
            </a:r>
          </a:p>
        </p:txBody>
      </p:sp>
      <p:sp>
        <p:nvSpPr>
          <p:cNvPr id="506" name="Rectangle 1"/>
          <p:cNvSpPr txBox="1"/>
          <p:nvPr/>
        </p:nvSpPr>
        <p:spPr>
          <a:xfrm>
            <a:off x="705957" y="2483628"/>
            <a:ext cx="6096001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MyMethod()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int</a:t>
            </a:r>
            <a:r>
              <a:rPr>
                <a:solidFill>
                  <a:srgbClr val="000000"/>
                </a:solidFill>
              </a:rPr>
              <a:t> i = 42;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i;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507" name="Straight Connector 3"/>
          <p:cNvSpPr/>
          <p:nvPr/>
        </p:nvSpPr>
        <p:spPr>
          <a:xfrm>
            <a:off x="1150210" y="2381921"/>
            <a:ext cx="2607515" cy="1715469"/>
          </a:xfrm>
          <a:prstGeom prst="line">
            <a:avLst/>
          </a:prstGeom>
          <a:ln w="1905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08" name="Straight Connector 6"/>
          <p:cNvSpPr/>
          <p:nvPr/>
        </p:nvSpPr>
        <p:spPr>
          <a:xfrm flipV="1">
            <a:off x="979128" y="2361764"/>
            <a:ext cx="2353844" cy="1779409"/>
          </a:xfrm>
          <a:prstGeom prst="line">
            <a:avLst/>
          </a:prstGeom>
          <a:ln w="1905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09" name="Shape 149"/>
          <p:cNvSpPr txBox="1"/>
          <p:nvPr/>
        </p:nvSpPr>
        <p:spPr>
          <a:xfrm>
            <a:off x="378213" y="4242879"/>
            <a:ext cx="4559548" cy="59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228607" indent="-228607" defTabSz="914430">
              <a:lnSpc>
                <a:spcPct val="90000"/>
              </a:lnSpc>
              <a:spcBef>
                <a:spcPts val="1800"/>
              </a:spcBef>
              <a:buSzPct val="100000"/>
              <a:buFont typeface="Arial"/>
              <a:buChar char="•"/>
              <a:defRPr sz="2800"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‚null‘</a:t>
            </a:r>
          </a:p>
        </p:txBody>
      </p:sp>
      <p:sp>
        <p:nvSpPr>
          <p:cNvPr id="510" name="Rectangle 9"/>
          <p:cNvSpPr txBox="1"/>
          <p:nvPr/>
        </p:nvSpPr>
        <p:spPr>
          <a:xfrm>
            <a:off x="629264" y="4725968"/>
            <a:ext cx="4858120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</a:t>
            </a:r>
            <a:r>
              <a:t>object</a:t>
            </a:r>
            <a:r>
              <a:rPr>
                <a:solidFill>
                  <a:srgbClr val="000000"/>
                </a:solidFill>
              </a:rPr>
              <a:t> MyMethod()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</a:t>
            </a:r>
            <a:r>
              <a:t>null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511" name="Shape 149"/>
          <p:cNvSpPr txBox="1"/>
          <p:nvPr/>
        </p:nvSpPr>
        <p:spPr>
          <a:xfrm>
            <a:off x="6323238" y="4272665"/>
            <a:ext cx="3309867" cy="592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228607" indent="-228607" defTabSz="914430">
              <a:lnSpc>
                <a:spcPct val="90000"/>
              </a:lnSpc>
              <a:spcBef>
                <a:spcPts val="1800"/>
              </a:spcBef>
              <a:buSzPct val="100000"/>
              <a:buFont typeface="Arial"/>
              <a:buChar char="•"/>
              <a:defRPr sz="2800"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‚this‘</a:t>
            </a:r>
          </a:p>
        </p:txBody>
      </p:sp>
      <p:sp>
        <p:nvSpPr>
          <p:cNvPr id="512" name="Rectangle 14"/>
          <p:cNvSpPr txBox="1"/>
          <p:nvPr/>
        </p:nvSpPr>
        <p:spPr>
          <a:xfrm>
            <a:off x="6574288" y="4755755"/>
            <a:ext cx="5407505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</a:t>
            </a:r>
            <a:r>
              <a:t>object</a:t>
            </a:r>
            <a:r>
              <a:rPr>
                <a:solidFill>
                  <a:srgbClr val="000000"/>
                </a:solidFill>
              </a:rPr>
              <a:t> MyMethod()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</a:t>
            </a:r>
            <a:r>
              <a:t>this</a:t>
            </a:r>
            <a:r>
              <a:rPr>
                <a:solidFill>
                  <a:srgbClr val="00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513" name="Straight Connector 15"/>
          <p:cNvSpPr/>
          <p:nvPr/>
        </p:nvSpPr>
        <p:spPr>
          <a:xfrm>
            <a:off x="1613411" y="4457051"/>
            <a:ext cx="2607515" cy="1715469"/>
          </a:xfrm>
          <a:prstGeom prst="line">
            <a:avLst/>
          </a:prstGeom>
          <a:ln w="1905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14" name="Straight Connector 16"/>
          <p:cNvSpPr/>
          <p:nvPr/>
        </p:nvSpPr>
        <p:spPr>
          <a:xfrm flipV="1">
            <a:off x="1282758" y="4492302"/>
            <a:ext cx="2353843" cy="1779409"/>
          </a:xfrm>
          <a:prstGeom prst="line">
            <a:avLst/>
          </a:prstGeom>
          <a:ln w="1905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15" name="Straight Connector 17"/>
          <p:cNvSpPr/>
          <p:nvPr/>
        </p:nvSpPr>
        <p:spPr>
          <a:xfrm>
            <a:off x="7450342" y="4492302"/>
            <a:ext cx="2607516" cy="1715468"/>
          </a:xfrm>
          <a:prstGeom prst="line">
            <a:avLst/>
          </a:prstGeom>
          <a:ln w="1905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16" name="Straight Connector 18"/>
          <p:cNvSpPr/>
          <p:nvPr/>
        </p:nvSpPr>
        <p:spPr>
          <a:xfrm flipV="1">
            <a:off x="7279261" y="4472145"/>
            <a:ext cx="2353843" cy="1779409"/>
          </a:xfrm>
          <a:prstGeom prst="line">
            <a:avLst/>
          </a:prstGeom>
          <a:ln w="1905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7" grpId="4"/>
      <p:bldP build="whole" bldLvl="1" animBg="1" rev="0" advAuto="0" spid="515" grpId="11"/>
      <p:bldP build="whole" bldLvl="1" animBg="1" rev="0" advAuto="0" spid="511" grpId="9"/>
      <p:bldP build="whole" bldLvl="1" animBg="1" rev="0" advAuto="0" spid="508" grpId="3"/>
      <p:bldP build="whole" bldLvl="1" animBg="1" rev="0" advAuto="0" spid="509" grpId="5"/>
      <p:bldP build="p" bldLvl="1" animBg="1" rev="0" advAuto="0" spid="505" grpId="1"/>
      <p:bldP build="whole" bldLvl="1" animBg="1" rev="0" advAuto="0" spid="512" grpId="10"/>
      <p:bldP build="whole" bldLvl="1" animBg="1" rev="0" advAuto="0" spid="513" grpId="8"/>
      <p:bldP build="whole" bldLvl="1" animBg="1" rev="0" advAuto="0" spid="506" grpId="2"/>
      <p:bldP build="whole" bldLvl="1" animBg="1" rev="0" advAuto="0" spid="514" grpId="7"/>
      <p:bldP build="whole" bldLvl="1" animBg="1" rev="0" advAuto="0" spid="510" grpId="6"/>
      <p:bldP build="whole" bldLvl="1" animBg="1" rev="0" advAuto="0" spid="516" grpId="1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Terminology</a:t>
            </a:r>
          </a:p>
        </p:txBody>
      </p:sp>
      <p:sp>
        <p:nvSpPr>
          <p:cNvPr id="223" name="Shape 149"/>
          <p:cNvSpPr txBox="1"/>
          <p:nvPr/>
        </p:nvSpPr>
        <p:spPr>
          <a:xfrm>
            <a:off x="538479" y="1938129"/>
            <a:ext cx="11043922" cy="320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7" indent="-228607" defTabSz="91443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  <a:r>
              <a:t>Full Framework</a:t>
            </a:r>
          </a:p>
          <a:p>
            <a:pPr marL="228607" indent="-228607" defTabSz="91443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  <a:r>
              <a:t>Desktop CLR</a:t>
            </a:r>
            <a:br/>
          </a:p>
          <a:p>
            <a:pPr marL="228607" indent="-228607" defTabSz="91443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  <a:r>
              <a:t>.NET Core</a:t>
            </a:r>
          </a:p>
          <a:p>
            <a:pPr marL="228607" indent="-228607" defTabSz="91443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  <a:r>
              <a:t>CoreCLR</a:t>
            </a:r>
            <a:br/>
            <a:r>
              <a:t> </a:t>
            </a:r>
          </a:p>
          <a:p>
            <a:pPr marL="228607" indent="-228607" defTabSz="91443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  <a:r>
              <a:t>IL Code</a:t>
            </a:r>
          </a:p>
        </p:txBody>
      </p:sp>
      <p:grpSp>
        <p:nvGrpSpPr>
          <p:cNvPr id="242" name="Group 17"/>
          <p:cNvGrpSpPr/>
          <p:nvPr/>
        </p:nvGrpSpPr>
        <p:grpSpPr>
          <a:xfrm>
            <a:off x="5711216" y="962792"/>
            <a:ext cx="5871184" cy="5525909"/>
            <a:chOff x="0" y="0"/>
            <a:chExt cx="5871182" cy="5525908"/>
          </a:xfrm>
        </p:grpSpPr>
        <p:sp>
          <p:nvSpPr>
            <p:cNvPr id="224" name="Right Brace 10"/>
            <p:cNvSpPr/>
            <p:nvPr/>
          </p:nvSpPr>
          <p:spPr>
            <a:xfrm>
              <a:off x="3458162" y="482597"/>
              <a:ext cx="869469" cy="2466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965" y="0"/>
                    <a:pt x="10800" y="284"/>
                    <a:pt x="10800" y="634"/>
                  </a:cubicBezTo>
                  <a:lnTo>
                    <a:pt x="10800" y="10166"/>
                  </a:lnTo>
                  <a:cubicBezTo>
                    <a:pt x="10800" y="10516"/>
                    <a:pt x="15635" y="10800"/>
                    <a:pt x="21600" y="10800"/>
                  </a:cubicBezTo>
                  <a:cubicBezTo>
                    <a:pt x="15635" y="10800"/>
                    <a:pt x="10800" y="11084"/>
                    <a:pt x="10800" y="11434"/>
                  </a:cubicBezTo>
                  <a:lnTo>
                    <a:pt x="10800" y="20966"/>
                  </a:lnTo>
                  <a:cubicBezTo>
                    <a:pt x="10800" y="21316"/>
                    <a:pt x="5965" y="21600"/>
                    <a:pt x="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/>
              </a:pPr>
            </a:p>
          </p:txBody>
        </p:sp>
        <p:grpSp>
          <p:nvGrpSpPr>
            <p:cNvPr id="241" name="Group 16"/>
            <p:cNvGrpSpPr/>
            <p:nvPr/>
          </p:nvGrpSpPr>
          <p:grpSpPr>
            <a:xfrm>
              <a:off x="0" y="0"/>
              <a:ext cx="5871183" cy="5525909"/>
              <a:chOff x="0" y="0"/>
              <a:chExt cx="5871182" cy="5525908"/>
            </a:xfrm>
          </p:grpSpPr>
          <p:grpSp>
            <p:nvGrpSpPr>
              <p:cNvPr id="227" name="Shape 250"/>
              <p:cNvGrpSpPr/>
              <p:nvPr/>
            </p:nvGrpSpPr>
            <p:grpSpPr>
              <a:xfrm>
                <a:off x="1" y="0"/>
                <a:ext cx="3449940" cy="1950673"/>
                <a:chOff x="0" y="0"/>
                <a:chExt cx="3449939" cy="1950672"/>
              </a:xfrm>
            </p:grpSpPr>
            <p:sp>
              <p:nvSpPr>
                <p:cNvPr id="225" name="Rectangle"/>
                <p:cNvSpPr/>
                <p:nvPr/>
              </p:nvSpPr>
              <p:spPr>
                <a:xfrm>
                  <a:off x="0" y="434531"/>
                  <a:ext cx="3449940" cy="1081610"/>
                </a:xfrm>
                <a:prstGeom prst="rect">
                  <a:avLst/>
                </a:prstGeom>
                <a:solidFill>
                  <a:srgbClr val="47C2B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914430">
                    <a:lnSpc>
                      <a:spcPct val="90000"/>
                    </a:lnSpc>
                    <a:defRPr sz="4000">
                      <a:solidFill>
                        <a:srgbClr val="FFFFFF"/>
                      </a:solidFill>
                      <a:latin typeface="Segoe UI Light"/>
                      <a:ea typeface="Segoe UI Light"/>
                      <a:cs typeface="Segoe UI Light"/>
                      <a:sym typeface="Segoe UI Light"/>
                    </a:defRPr>
                  </a:pPr>
                </a:p>
              </p:txBody>
            </p:sp>
            <p:sp>
              <p:nvSpPr>
                <p:cNvPr id="226" name="C# Code"/>
                <p:cNvSpPr txBox="1"/>
                <p:nvPr/>
              </p:nvSpPr>
              <p:spPr>
                <a:xfrm>
                  <a:off x="0" y="0"/>
                  <a:ext cx="3449940" cy="19506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895" tIns="121895" rIns="121895" bIns="121895" numCol="1" anchor="ctr">
                  <a:spAutoFit/>
                </a:bodyPr>
                <a:lstStyle/>
                <a:p>
                  <a:pPr algn="ctr" defTabSz="914430">
                    <a:lnSpc>
                      <a:spcPct val="90000"/>
                    </a:lnSpc>
                    <a:defRPr sz="4000">
                      <a:solidFill>
                        <a:srgbClr val="FFFFFF"/>
                      </a:solidFill>
                      <a:latin typeface="Segoe UI Light"/>
                      <a:ea typeface="Segoe UI Light"/>
                      <a:cs typeface="Segoe UI Light"/>
                      <a:sym typeface="Segoe UI Light"/>
                    </a:defRPr>
                  </a:pPr>
                  <a:br/>
                  <a:r>
                    <a:t>C# Code</a:t>
                  </a:r>
                  <a:br/>
                </a:p>
              </p:txBody>
            </p:sp>
          </p:grpSp>
          <p:grpSp>
            <p:nvGrpSpPr>
              <p:cNvPr id="230" name="Shape 252"/>
              <p:cNvGrpSpPr/>
              <p:nvPr/>
            </p:nvGrpSpPr>
            <p:grpSpPr>
              <a:xfrm>
                <a:off x="0" y="2334847"/>
                <a:ext cx="3449941" cy="1081610"/>
                <a:chOff x="0" y="0"/>
                <a:chExt cx="3449939" cy="1081608"/>
              </a:xfrm>
            </p:grpSpPr>
            <p:sp>
              <p:nvSpPr>
                <p:cNvPr id="228" name="Rectangle"/>
                <p:cNvSpPr/>
                <p:nvPr/>
              </p:nvSpPr>
              <p:spPr>
                <a:xfrm>
                  <a:off x="-1" y="0"/>
                  <a:ext cx="3449941" cy="1081609"/>
                </a:xfrm>
                <a:prstGeom prst="rect">
                  <a:avLst/>
                </a:prstGeom>
                <a:solidFill>
                  <a:srgbClr val="47C2B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914430">
                    <a:lnSpc>
                      <a:spcPct val="90000"/>
                    </a:lnSpc>
                    <a:defRPr sz="4000">
                      <a:solidFill>
                        <a:srgbClr val="FFFFFF"/>
                      </a:solidFill>
                      <a:latin typeface="Segoe UI Light"/>
                      <a:ea typeface="Segoe UI Light"/>
                      <a:cs typeface="Segoe UI Light"/>
                      <a:sym typeface="Segoe UI Light"/>
                    </a:defRPr>
                  </a:pPr>
                </a:p>
              </p:txBody>
            </p:sp>
            <p:sp>
              <p:nvSpPr>
                <p:cNvPr id="229" name="IL Code"/>
                <p:cNvSpPr txBox="1"/>
                <p:nvPr/>
              </p:nvSpPr>
              <p:spPr>
                <a:xfrm>
                  <a:off x="-1" y="114108"/>
                  <a:ext cx="3449941" cy="8533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895" tIns="121895" rIns="121895" bIns="121895" numCol="1" anchor="ctr">
                  <a:spAutoFit/>
                </a:bodyPr>
                <a:lstStyle>
                  <a:lvl1pPr algn="ctr" defTabSz="914430">
                    <a:lnSpc>
                      <a:spcPct val="90000"/>
                    </a:lnSpc>
                    <a:defRPr sz="4000">
                      <a:solidFill>
                        <a:srgbClr val="FFFFFF"/>
                      </a:solidFill>
                      <a:latin typeface="Segoe UI Light"/>
                      <a:ea typeface="Segoe UI Light"/>
                      <a:cs typeface="Segoe UI Light"/>
                      <a:sym typeface="Segoe UI Light"/>
                    </a:defRPr>
                  </a:lvl1pPr>
                </a:lstStyle>
                <a:p>
                  <a:pPr/>
                  <a:r>
                    <a:t>IL Code</a:t>
                  </a:r>
                </a:p>
              </p:txBody>
            </p:sp>
          </p:grpSp>
          <p:grpSp>
            <p:nvGrpSpPr>
              <p:cNvPr id="233" name="Shape 254"/>
              <p:cNvGrpSpPr/>
              <p:nvPr/>
            </p:nvGrpSpPr>
            <p:grpSpPr>
              <a:xfrm>
                <a:off x="0" y="4123876"/>
                <a:ext cx="3449940" cy="1402033"/>
                <a:chOff x="0" y="0"/>
                <a:chExt cx="3449939" cy="1402031"/>
              </a:xfrm>
            </p:grpSpPr>
            <p:sp>
              <p:nvSpPr>
                <p:cNvPr id="231" name="Rectangle"/>
                <p:cNvSpPr/>
                <p:nvPr/>
              </p:nvSpPr>
              <p:spPr>
                <a:xfrm>
                  <a:off x="0" y="160211"/>
                  <a:ext cx="3449940" cy="1081610"/>
                </a:xfrm>
                <a:prstGeom prst="rect">
                  <a:avLst/>
                </a:prstGeom>
                <a:solidFill>
                  <a:srgbClr val="47C2B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914430">
                    <a:lnSpc>
                      <a:spcPct val="90000"/>
                    </a:lnSpc>
                    <a:defRPr sz="4000">
                      <a:solidFill>
                        <a:srgbClr val="FFFFFF"/>
                      </a:solidFill>
                      <a:latin typeface="Segoe UI Light"/>
                      <a:ea typeface="Segoe UI Light"/>
                      <a:cs typeface="Segoe UI Light"/>
                      <a:sym typeface="Segoe UI Light"/>
                    </a:defRPr>
                  </a:pPr>
                </a:p>
              </p:txBody>
            </p:sp>
            <p:sp>
              <p:nvSpPr>
                <p:cNvPr id="232" name="Machine Code"/>
                <p:cNvSpPr txBox="1"/>
                <p:nvPr/>
              </p:nvSpPr>
              <p:spPr>
                <a:xfrm>
                  <a:off x="0" y="0"/>
                  <a:ext cx="3449940" cy="14020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895" tIns="121895" rIns="121895" bIns="121895" numCol="1" anchor="ctr">
                  <a:spAutoFit/>
                </a:bodyPr>
                <a:lstStyle>
                  <a:lvl1pPr algn="ctr" defTabSz="914430">
                    <a:lnSpc>
                      <a:spcPct val="90000"/>
                    </a:lnSpc>
                    <a:defRPr sz="4000">
                      <a:solidFill>
                        <a:srgbClr val="FFFFFF"/>
                      </a:solidFill>
                      <a:latin typeface="Segoe UI Light"/>
                      <a:ea typeface="Segoe UI Light"/>
                      <a:cs typeface="Segoe UI Light"/>
                      <a:sym typeface="Segoe UI Light"/>
                    </a:defRPr>
                  </a:lvl1pPr>
                </a:lstStyle>
                <a:p>
                  <a:pPr/>
                  <a:r>
                    <a:t>Machine Code</a:t>
                  </a:r>
                </a:p>
              </p:txBody>
            </p:sp>
          </p:grpSp>
          <p:sp>
            <p:nvSpPr>
              <p:cNvPr id="234" name="Shape 251"/>
              <p:cNvSpPr/>
              <p:nvPr/>
            </p:nvSpPr>
            <p:spPr>
              <a:xfrm>
                <a:off x="1724971" y="1516140"/>
                <a:ext cx="1" cy="818708"/>
              </a:xfrm>
              <a:prstGeom prst="line">
                <a:avLst/>
              </a:prstGeom>
              <a:noFill/>
              <a:ln w="25400" cap="flat">
                <a:solidFill>
                  <a:srgbClr val="B7B7B7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35" name="Shape 253"/>
              <p:cNvSpPr/>
              <p:nvPr/>
            </p:nvSpPr>
            <p:spPr>
              <a:xfrm>
                <a:off x="1724971" y="3416456"/>
                <a:ext cx="1" cy="867632"/>
              </a:xfrm>
              <a:prstGeom prst="line">
                <a:avLst/>
              </a:prstGeom>
              <a:noFill/>
              <a:ln w="25400" cap="flat">
                <a:solidFill>
                  <a:srgbClr val="B7B7B7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36" name="TextBox 8"/>
              <p:cNvSpPr txBox="1"/>
              <p:nvPr/>
            </p:nvSpPr>
            <p:spPr>
              <a:xfrm>
                <a:off x="2143355" y="3696666"/>
                <a:ext cx="1651990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900">
                    <a:latin typeface="Segoe UI"/>
                    <a:ea typeface="Segoe UI"/>
                    <a:cs typeface="Segoe UI"/>
                    <a:sym typeface="Segoe UI"/>
                  </a:defRPr>
                </a:lvl1pPr>
              </a:lstStyle>
              <a:p>
                <a:pPr/>
                <a:r>
                  <a:t>JIT Compiler</a:t>
                </a:r>
              </a:p>
            </p:txBody>
          </p:sp>
          <p:sp>
            <p:nvSpPr>
              <p:cNvPr id="237" name="TextBox 9"/>
              <p:cNvSpPr txBox="1"/>
              <p:nvPr/>
            </p:nvSpPr>
            <p:spPr>
              <a:xfrm>
                <a:off x="2207909" y="1616857"/>
                <a:ext cx="1651990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900">
                    <a:latin typeface="Segoe UI"/>
                    <a:ea typeface="Segoe UI"/>
                    <a:cs typeface="Segoe UI"/>
                    <a:sym typeface="Segoe UI"/>
                  </a:defRPr>
                </a:lvl1pPr>
              </a:lstStyle>
              <a:p>
                <a:pPr/>
                <a:r>
                  <a:t>C# Compiler</a:t>
                </a:r>
              </a:p>
            </p:txBody>
          </p:sp>
          <p:sp>
            <p:nvSpPr>
              <p:cNvPr id="238" name="Right Brace 11"/>
              <p:cNvSpPr/>
              <p:nvPr/>
            </p:nvSpPr>
            <p:spPr>
              <a:xfrm>
                <a:off x="3458161" y="2949356"/>
                <a:ext cx="947445" cy="2416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5965" y="0"/>
                      <a:pt x="10800" y="316"/>
                      <a:pt x="10800" y="706"/>
                    </a:cubicBezTo>
                    <a:lnTo>
                      <a:pt x="10800" y="10094"/>
                    </a:lnTo>
                    <a:cubicBezTo>
                      <a:pt x="10800" y="10484"/>
                      <a:pt x="15635" y="10800"/>
                      <a:pt x="21600" y="10800"/>
                    </a:cubicBezTo>
                    <a:cubicBezTo>
                      <a:pt x="15635" y="10800"/>
                      <a:pt x="10800" y="11116"/>
                      <a:pt x="10800" y="11506"/>
                    </a:cubicBezTo>
                    <a:lnTo>
                      <a:pt x="10800" y="20894"/>
                    </a:lnTo>
                    <a:cubicBezTo>
                      <a:pt x="10800" y="21284"/>
                      <a:pt x="5965" y="21600"/>
                      <a:pt x="0" y="21600"/>
                    </a:cubicBezTo>
                  </a:path>
                </a:pathLst>
              </a:custGeom>
              <a:noFill/>
              <a:ln w="63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200"/>
                </a:pPr>
              </a:p>
            </p:txBody>
          </p:sp>
          <p:sp>
            <p:nvSpPr>
              <p:cNvPr id="239" name="TextBox 12"/>
              <p:cNvSpPr txBox="1"/>
              <p:nvPr/>
            </p:nvSpPr>
            <p:spPr>
              <a:xfrm>
                <a:off x="4443186" y="1377423"/>
                <a:ext cx="1376111" cy="675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900">
                    <a:latin typeface="Segoe UI"/>
                    <a:ea typeface="Segoe UI"/>
                    <a:cs typeface="Segoe UI"/>
                    <a:sym typeface="Segoe UI"/>
                  </a:defRPr>
                </a:lvl1pPr>
              </a:lstStyle>
              <a:p>
                <a:pPr/>
                <a:r>
                  <a:t>Compile time</a:t>
                </a:r>
              </a:p>
            </p:txBody>
          </p:sp>
          <p:sp>
            <p:nvSpPr>
              <p:cNvPr id="240" name="TextBox 13"/>
              <p:cNvSpPr txBox="1"/>
              <p:nvPr/>
            </p:nvSpPr>
            <p:spPr>
              <a:xfrm>
                <a:off x="4495072" y="3965164"/>
                <a:ext cx="1376111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900">
                    <a:latin typeface="Segoe UI"/>
                    <a:ea typeface="Segoe UI"/>
                    <a:cs typeface="Segoe UI"/>
                    <a:sym typeface="Segoe UI"/>
                  </a:defRPr>
                </a:lvl1pPr>
              </a:lstStyle>
              <a:p>
                <a:pPr/>
                <a:r>
                  <a:t>Run time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2" grpId="2"/>
      <p:bldP build="p" bldLvl="5" animBg="1" rev="0" advAuto="0" spid="223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5"/>
          <p:cNvSpPr txBox="1"/>
          <p:nvPr/>
        </p:nvSpPr>
        <p:spPr>
          <a:xfrm>
            <a:off x="407382" y="1926357"/>
            <a:ext cx="7696082" cy="207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async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Task&lt;</a:t>
            </a:r>
            <a:r>
              <a:t>int</a:t>
            </a:r>
            <a:r>
              <a:rPr>
                <a:solidFill>
                  <a:srgbClr val="000000"/>
                </a:solidFill>
              </a:rPr>
              <a:t>&gt; MyMethod()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//let's do something async:</a:t>
            </a:r>
          </a:p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await</a:t>
            </a:r>
            <a:r>
              <a:rPr>
                <a:solidFill>
                  <a:srgbClr val="000000"/>
                </a:solidFill>
              </a:rPr>
              <a:t> Task.Delay(500); 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42;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519" name="Rectangle 4"/>
          <p:cNvSpPr txBox="1"/>
          <p:nvPr/>
        </p:nvSpPr>
        <p:spPr>
          <a:xfrm>
            <a:off x="5618152" y="4734342"/>
            <a:ext cx="6096001" cy="207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enum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B91AF"/>
                </a:solidFill>
              </a:rPr>
              <a:t>Day</a:t>
            </a:r>
            <a:r>
              <a:rPr>
                <a:solidFill>
                  <a:srgbClr val="000000"/>
                </a:solidFill>
              </a:rPr>
              <a:t> { Monday, Friday }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Day MyMethod()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var</a:t>
            </a:r>
            <a:r>
              <a:rPr>
                <a:solidFill>
                  <a:srgbClr val="000000"/>
                </a:solidFill>
              </a:rPr>
              <a:t> day = Day.Monday;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day;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520" name="Shape 148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>
            <a:lvl1pPr>
              <a:defRPr sz="4300"/>
            </a:lvl1pPr>
          </a:lstStyle>
          <a:p>
            <a:pPr/>
            <a:r>
              <a:t>Ref in C# 7 – what CAN’T we return with “ref"</a:t>
            </a:r>
          </a:p>
        </p:txBody>
      </p:sp>
      <p:sp>
        <p:nvSpPr>
          <p:cNvPr id="521" name="Shape 149"/>
          <p:cNvSpPr txBox="1"/>
          <p:nvPr>
            <p:ph type="body" sz="quarter" idx="1"/>
          </p:nvPr>
        </p:nvSpPr>
        <p:spPr>
          <a:xfrm>
            <a:off x="371985" y="1430340"/>
            <a:ext cx="11043922" cy="592566"/>
          </a:xfrm>
          <a:prstGeom prst="rect">
            <a:avLst/>
          </a:prstGeom>
        </p:spPr>
        <p:txBody>
          <a:bodyPr/>
          <a:lstStyle/>
          <a:p>
            <a:pPr/>
            <a:r>
              <a:t>async methods </a:t>
            </a:r>
          </a:p>
        </p:txBody>
      </p:sp>
      <p:sp>
        <p:nvSpPr>
          <p:cNvPr id="522" name="Straight Connector 3"/>
          <p:cNvSpPr/>
          <p:nvPr/>
        </p:nvSpPr>
        <p:spPr>
          <a:xfrm>
            <a:off x="974703" y="2002179"/>
            <a:ext cx="3103312" cy="2255059"/>
          </a:xfrm>
          <a:prstGeom prst="line">
            <a:avLst/>
          </a:prstGeom>
          <a:ln w="1905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23" name="Straight Connector 6"/>
          <p:cNvSpPr/>
          <p:nvPr/>
        </p:nvSpPr>
        <p:spPr>
          <a:xfrm flipV="1">
            <a:off x="1177158" y="2040150"/>
            <a:ext cx="2984509" cy="2093220"/>
          </a:xfrm>
          <a:prstGeom prst="line">
            <a:avLst/>
          </a:prstGeom>
          <a:ln w="1905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24" name="Shape 149"/>
          <p:cNvSpPr txBox="1"/>
          <p:nvPr/>
        </p:nvSpPr>
        <p:spPr>
          <a:xfrm>
            <a:off x="371985" y="4257237"/>
            <a:ext cx="4559548" cy="592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228607" indent="-228607" defTabSz="914430">
              <a:lnSpc>
                <a:spcPct val="90000"/>
              </a:lnSpc>
              <a:spcBef>
                <a:spcPts val="1800"/>
              </a:spcBef>
              <a:buSzPct val="100000"/>
              <a:buFont typeface="Arial"/>
              <a:buChar char="•"/>
              <a:defRPr sz="2800"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consts</a:t>
            </a:r>
          </a:p>
        </p:txBody>
      </p:sp>
      <p:sp>
        <p:nvSpPr>
          <p:cNvPr id="525" name="Shape 149"/>
          <p:cNvSpPr txBox="1"/>
          <p:nvPr/>
        </p:nvSpPr>
        <p:spPr>
          <a:xfrm>
            <a:off x="5356285" y="4208724"/>
            <a:ext cx="3309868" cy="592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228607" indent="-228607" defTabSz="914430">
              <a:lnSpc>
                <a:spcPct val="90000"/>
              </a:lnSpc>
              <a:spcBef>
                <a:spcPts val="1800"/>
              </a:spcBef>
              <a:buSzPct val="100000"/>
              <a:buFont typeface="Arial"/>
              <a:buChar char="•"/>
              <a:defRPr sz="2800"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‚enum‘</a:t>
            </a:r>
          </a:p>
        </p:txBody>
      </p:sp>
      <p:sp>
        <p:nvSpPr>
          <p:cNvPr id="526" name="Straight Connector 15"/>
          <p:cNvSpPr/>
          <p:nvPr/>
        </p:nvSpPr>
        <p:spPr>
          <a:xfrm>
            <a:off x="1272622" y="4907946"/>
            <a:ext cx="2607515" cy="1715468"/>
          </a:xfrm>
          <a:prstGeom prst="line">
            <a:avLst/>
          </a:prstGeom>
          <a:ln w="1905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27" name="Straight Connector 16"/>
          <p:cNvSpPr/>
          <p:nvPr/>
        </p:nvSpPr>
        <p:spPr>
          <a:xfrm flipV="1">
            <a:off x="1101540" y="4887789"/>
            <a:ext cx="2353844" cy="1779409"/>
          </a:xfrm>
          <a:prstGeom prst="line">
            <a:avLst/>
          </a:prstGeom>
          <a:ln w="1905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28" name="Straight Connector 17"/>
          <p:cNvSpPr/>
          <p:nvPr/>
        </p:nvSpPr>
        <p:spPr>
          <a:xfrm>
            <a:off x="6654472" y="4792217"/>
            <a:ext cx="2607515" cy="1715469"/>
          </a:xfrm>
          <a:prstGeom prst="line">
            <a:avLst/>
          </a:prstGeom>
          <a:ln w="1905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29" name="Straight Connector 18"/>
          <p:cNvSpPr/>
          <p:nvPr/>
        </p:nvSpPr>
        <p:spPr>
          <a:xfrm flipV="1">
            <a:off x="6483391" y="4772061"/>
            <a:ext cx="2353843" cy="1779409"/>
          </a:xfrm>
          <a:prstGeom prst="line">
            <a:avLst/>
          </a:prstGeom>
          <a:ln w="1905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30" name="Rectangle 2"/>
          <p:cNvSpPr txBox="1"/>
          <p:nvPr/>
        </p:nvSpPr>
        <p:spPr>
          <a:xfrm>
            <a:off x="620415" y="4827516"/>
            <a:ext cx="4984955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I = 42;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MyMethod()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</a:t>
            </a:r>
            <a:r>
              <a:rPr>
                <a:solidFill>
                  <a:srgbClr val="000000"/>
                </a:solidFill>
              </a:rPr>
              <a:t> I;</a:t>
            </a:r>
            <a:endParaRPr>
              <a:solidFill>
                <a:srgbClr val="000000"/>
              </a:solidFill>
            </a:endParaRPr>
          </a:p>
          <a:p>
            <a:pPr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9" grpId="10"/>
      <p:bldP build="whole" bldLvl="1" animBg="1" rev="0" advAuto="0" spid="528" grpId="11"/>
      <p:bldP build="whole" bldLvl="1" animBg="1" rev="0" advAuto="0" spid="518" grpId="2"/>
      <p:bldP build="whole" bldLvl="1" animBg="1" rev="0" advAuto="0" spid="526" grpId="8"/>
      <p:bldP build="whole" bldLvl="1" animBg="1" rev="0" advAuto="0" spid="525" grpId="9"/>
      <p:bldP build="whole" bldLvl="1" animBg="1" rev="0" advAuto="0" spid="523" grpId="3"/>
      <p:bldP build="whole" bldLvl="1" animBg="1" rev="0" advAuto="0" spid="522" grpId="4"/>
      <p:bldP build="p" bldLvl="1" animBg="1" rev="0" advAuto="0" spid="521" grpId="1"/>
      <p:bldP build="whole" bldLvl="1" animBg="1" rev="0" advAuto="0" spid="529" grpId="12"/>
      <p:bldP build="whole" bldLvl="1" animBg="1" rev="0" advAuto="0" spid="530" grpId="6"/>
      <p:bldP build="whole" bldLvl="1" animBg="1" rev="0" advAuto="0" spid="524" grpId="5"/>
      <p:bldP build="whole" bldLvl="1" animBg="1" rev="0" advAuto="0" spid="527" grpId="7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itle 1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Ref return – Where is it used?</a:t>
            </a:r>
          </a:p>
        </p:txBody>
      </p:sp>
      <p:sp>
        <p:nvSpPr>
          <p:cNvPr id="533" name="Shape 149"/>
          <p:cNvSpPr txBox="1"/>
          <p:nvPr/>
        </p:nvSpPr>
        <p:spPr>
          <a:xfrm>
            <a:off x="382671" y="2156791"/>
            <a:ext cx="11616219" cy="1907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44" tIns="121844" rIns="121844" bIns="121844">
            <a:spAutoFit/>
          </a:bodyPr>
          <a:lstStyle/>
          <a:p>
            <a:pPr marL="609361" indent="-473948">
              <a:lnSpc>
                <a:spcPct val="115000"/>
              </a:lnSpc>
              <a:spcBef>
                <a:spcPts val="1600"/>
              </a:spcBef>
              <a:buClr>
                <a:srgbClr val="434343"/>
              </a:buClr>
              <a:buSzPct val="100000"/>
              <a:buFont typeface="Trebuchet MS"/>
              <a:buChar char="●"/>
              <a:defRPr sz="2600">
                <a:solidFill>
                  <a:srgbClr val="434343"/>
                </a:solidFill>
              </a:defRPr>
            </a:pPr>
            <a:r>
              <a:rPr u="sng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2" invalidUrl="" action="" tgtFrame="" tooltip="" history="1" highlightClick="0" endSnd="0"/>
              </a:rPr>
              <a:t>ASP.NET</a:t>
            </a:r>
            <a:r>
              <a:t> Core</a:t>
            </a:r>
          </a:p>
          <a:p>
            <a:pPr marL="609361" indent="-473948">
              <a:lnSpc>
                <a:spcPct val="115000"/>
              </a:lnSpc>
              <a:spcBef>
                <a:spcPts val="1600"/>
              </a:spcBef>
              <a:buClr>
                <a:srgbClr val="434343"/>
              </a:buClr>
              <a:buSzPct val="100000"/>
              <a:buFont typeface="Trebuchet MS"/>
              <a:buChar char="●"/>
              <a:defRPr sz="2600">
                <a:solidFill>
                  <a:srgbClr val="434343"/>
                </a:solidFill>
              </a:defRPr>
            </a:pPr>
            <a:r>
              <a:t>Span&lt;T&gt;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173"/>
          <p:cNvSpPr txBox="1"/>
          <p:nvPr>
            <p:ph type="ctrTitle"/>
          </p:nvPr>
        </p:nvSpPr>
        <p:spPr>
          <a:xfrm>
            <a:off x="188336" y="2606282"/>
            <a:ext cx="10949870" cy="2357462"/>
          </a:xfrm>
          <a:prstGeom prst="rect">
            <a:avLst/>
          </a:prstGeom>
        </p:spPr>
        <p:txBody>
          <a:bodyPr/>
          <a:lstStyle/>
          <a:p>
            <a:pPr/>
            <a:r>
              <a:t>Span&lt;T&gt;</a:t>
            </a:r>
            <a:br/>
          </a:p>
        </p:txBody>
      </p:sp>
      <p:sp>
        <p:nvSpPr>
          <p:cNvPr id="536" name="Straight Connector 7"/>
          <p:cNvSpPr/>
          <p:nvPr/>
        </p:nvSpPr>
        <p:spPr>
          <a:xfrm>
            <a:off x="292100" y="3964699"/>
            <a:ext cx="2832100" cy="1"/>
          </a:xfrm>
          <a:prstGeom prst="line">
            <a:avLst/>
          </a:prstGeom>
          <a:ln w="6350">
            <a:solidFill>
              <a:srgbClr val="CDDAEF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212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Allocation in .NET</a:t>
            </a:r>
          </a:p>
        </p:txBody>
      </p:sp>
      <p:sp>
        <p:nvSpPr>
          <p:cNvPr id="539" name="Shape 213"/>
          <p:cNvSpPr txBox="1"/>
          <p:nvPr>
            <p:ph type="body" sz="quarter" idx="1"/>
          </p:nvPr>
        </p:nvSpPr>
        <p:spPr>
          <a:xfrm>
            <a:off x="538479" y="1549059"/>
            <a:ext cx="11043922" cy="806516"/>
          </a:xfrm>
          <a:prstGeom prst="rect">
            <a:avLst/>
          </a:prstGeom>
        </p:spPr>
        <p:txBody>
          <a:bodyPr/>
          <a:lstStyle/>
          <a:p>
            <a:pPr/>
            <a:r>
              <a:t>Managed memory</a:t>
            </a:r>
          </a:p>
        </p:txBody>
      </p:sp>
      <p:sp>
        <p:nvSpPr>
          <p:cNvPr id="540" name="Rectangle 6"/>
          <p:cNvSpPr txBox="1"/>
          <p:nvPr/>
        </p:nvSpPr>
        <p:spPr>
          <a:xfrm>
            <a:off x="2030235" y="2161749"/>
            <a:ext cx="553808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byte[]</a:t>
            </a:r>
            <a:r>
              <a:rPr>
                <a:solidFill>
                  <a:srgbClr val="000000"/>
                </a:solidFill>
              </a:rPr>
              <a:t> myArray = </a:t>
            </a:r>
            <a: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byte</a:t>
            </a:r>
            <a:r>
              <a:rPr>
                <a:solidFill>
                  <a:srgbClr val="000000"/>
                </a:solidFill>
              </a:rPr>
              <a:t>[100];</a:t>
            </a:r>
          </a:p>
        </p:txBody>
      </p:sp>
      <p:sp>
        <p:nvSpPr>
          <p:cNvPr id="541" name="Rectangle 1"/>
          <p:cNvSpPr txBox="1"/>
          <p:nvPr/>
        </p:nvSpPr>
        <p:spPr>
          <a:xfrm>
            <a:off x="2030234" y="3356978"/>
            <a:ext cx="7586730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IntPtr</a:t>
            </a:r>
            <a:r>
              <a:rPr>
                <a:solidFill>
                  <a:srgbClr val="000000"/>
                </a:solidFill>
              </a:rPr>
              <a:t> myArray = </a:t>
            </a:r>
            <a:r>
              <a:rPr>
                <a:solidFill>
                  <a:srgbClr val="2B91AF"/>
                </a:solidFill>
              </a:rPr>
              <a:t>Marshal</a:t>
            </a:r>
            <a:r>
              <a:rPr>
                <a:solidFill>
                  <a:srgbClr val="000000"/>
                </a:solidFill>
              </a:rPr>
              <a:t>.AllocHGlobal(100);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//...use myArray</a:t>
            </a:r>
          </a:p>
          <a:p>
            <a:pPr>
              <a:defRPr sz="23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Marshal</a:t>
            </a:r>
            <a:r>
              <a:rPr>
                <a:solidFill>
                  <a:srgbClr val="000000"/>
                </a:solidFill>
              </a:rPr>
              <a:t>.FreeHGlobal(myArray);</a:t>
            </a:r>
          </a:p>
        </p:txBody>
      </p:sp>
      <p:sp>
        <p:nvSpPr>
          <p:cNvPr id="542" name="Rectangle 2"/>
          <p:cNvSpPr txBox="1"/>
          <p:nvPr/>
        </p:nvSpPr>
        <p:spPr>
          <a:xfrm>
            <a:off x="2030234" y="5327093"/>
            <a:ext cx="658981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byte</a:t>
            </a:r>
            <a:r>
              <a:rPr>
                <a:solidFill>
                  <a:srgbClr val="000000"/>
                </a:solidFill>
              </a:rPr>
              <a:t>* myArray = </a:t>
            </a:r>
            <a:r>
              <a:t>stackalloc</a:t>
            </a:r>
            <a:r>
              <a:rPr>
                <a:solidFill>
                  <a:srgbClr val="000000"/>
                </a:solidFill>
              </a:rPr>
              <a:t> </a:t>
            </a:r>
            <a:r>
              <a:t>byte</a:t>
            </a:r>
            <a:r>
              <a:rPr>
                <a:solidFill>
                  <a:srgbClr val="000000"/>
                </a:solidFill>
              </a:rPr>
              <a:t>[100];</a:t>
            </a:r>
          </a:p>
        </p:txBody>
      </p:sp>
      <p:sp>
        <p:nvSpPr>
          <p:cNvPr id="543" name="Shape 213"/>
          <p:cNvSpPr txBox="1"/>
          <p:nvPr/>
        </p:nvSpPr>
        <p:spPr>
          <a:xfrm>
            <a:off x="538479" y="2816379"/>
            <a:ext cx="11043922" cy="806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228607" indent="-228607" defTabSz="914430">
              <a:lnSpc>
                <a:spcPct val="90000"/>
              </a:lnSpc>
              <a:spcBef>
                <a:spcPts val="1800"/>
              </a:spcBef>
              <a:buSzPct val="100000"/>
              <a:buFont typeface="Arial"/>
              <a:buChar char="•"/>
              <a:defRPr sz="2800"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Unmanaged memory</a:t>
            </a:r>
          </a:p>
        </p:txBody>
      </p:sp>
      <p:sp>
        <p:nvSpPr>
          <p:cNvPr id="544" name="Shape 213"/>
          <p:cNvSpPr txBox="1"/>
          <p:nvPr/>
        </p:nvSpPr>
        <p:spPr>
          <a:xfrm>
            <a:off x="538479" y="4710471"/>
            <a:ext cx="11043922" cy="806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228607" indent="-228607" defTabSz="914430">
              <a:lnSpc>
                <a:spcPct val="90000"/>
              </a:lnSpc>
              <a:spcBef>
                <a:spcPts val="1800"/>
              </a:spcBef>
              <a:buSzPct val="100000"/>
              <a:buFont typeface="Arial"/>
              <a:buChar char="•"/>
              <a:defRPr sz="2800">
                <a:solidFill>
                  <a:srgbClr val="595959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Stack memory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43" grpId="3"/>
      <p:bldP build="p" bldLvl="5" animBg="1" rev="0" advAuto="0" spid="544" grpId="5"/>
      <p:bldP build="p" bldLvl="1" animBg="1" rev="0" advAuto="0" spid="539" grpId="1"/>
      <p:bldP build="whole" bldLvl="1" animBg="1" rev="0" advAuto="0" spid="542" grpId="6"/>
      <p:bldP build="whole" bldLvl="1" animBg="1" rev="0" advAuto="0" spid="540" grpId="2"/>
      <p:bldP build="whole" bldLvl="1" animBg="1" rev="0" advAuto="0" spid="541" grpId="4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148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>
            <a:lvl1pPr defTabSz="896141">
              <a:defRPr sz="4214"/>
            </a:lvl1pPr>
          </a:lstStyle>
          <a:p>
            <a:pPr/>
            <a:r>
              <a:t>Accepting handles to different types of memory in an API</a:t>
            </a:r>
          </a:p>
        </p:txBody>
      </p:sp>
      <p:sp>
        <p:nvSpPr>
          <p:cNvPr id="547" name="Shape 149"/>
          <p:cNvSpPr txBox="1"/>
          <p:nvPr>
            <p:ph type="body" idx="1"/>
          </p:nvPr>
        </p:nvSpPr>
        <p:spPr>
          <a:xfrm>
            <a:off x="538479" y="1549059"/>
            <a:ext cx="11043922" cy="4980707"/>
          </a:xfrm>
          <a:prstGeom prst="rect">
            <a:avLst/>
          </a:prstGeom>
        </p:spPr>
        <p:txBody>
          <a:bodyPr/>
          <a:lstStyle/>
          <a:p>
            <a:pPr/>
            <a:r>
              <a:t>„High Performance“ libraries usually use managed and unmanaged (e.g. stack) memory as well (E.g.: ASP.NET Core/Kestrel)</a:t>
            </a:r>
          </a:p>
          <a:p>
            <a:pPr/>
            <a:r>
              <a:t>But it’s very hard to deal with this</a:t>
            </a:r>
          </a:p>
        </p:txBody>
      </p:sp>
      <p:sp>
        <p:nvSpPr>
          <p:cNvPr id="548" name="Rectangle 1"/>
          <p:cNvSpPr txBox="1"/>
          <p:nvPr/>
        </p:nvSpPr>
        <p:spPr>
          <a:xfrm>
            <a:off x="708862" y="3404765"/>
            <a:ext cx="8861650" cy="114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ProcessByteArray(</a:t>
            </a:r>
            <a:r>
              <a:t>byte</a:t>
            </a:r>
            <a:r>
              <a:rPr>
                <a:solidFill>
                  <a:srgbClr val="000000"/>
                </a:solidFill>
              </a:rPr>
              <a:t>[] array)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ProcessByteArray(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* array)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49" name="Rectangle 3"/>
          <p:cNvSpPr txBox="1"/>
          <p:nvPr/>
        </p:nvSpPr>
        <p:spPr>
          <a:xfrm>
            <a:off x="697489" y="4558927"/>
            <a:ext cx="1079702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ProcessByteArray(</a:t>
            </a:r>
            <a:r>
              <a:t>byte</a:t>
            </a:r>
            <a:r>
              <a:rPr>
                <a:solidFill>
                  <a:srgbClr val="000000"/>
                </a:solidFill>
              </a:rPr>
              <a:t>[] array,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offset)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ProcessByteArray(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*</a:t>
            </a:r>
            <a:r>
              <a:rPr>
                <a:solidFill>
                  <a:srgbClr val="000000"/>
                </a:solidFill>
              </a:rPr>
              <a:t> array,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offset)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8" grpId="1"/>
      <p:bldP build="whole" bldLvl="1" animBg="1" rev="0" advAuto="0" spid="549" grpId="2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148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Span&lt;T&gt;</a:t>
            </a:r>
          </a:p>
        </p:txBody>
      </p:sp>
      <p:sp>
        <p:nvSpPr>
          <p:cNvPr id="552" name="Shape 149"/>
          <p:cNvSpPr txBox="1"/>
          <p:nvPr>
            <p:ph type="body" sz="half" idx="1"/>
          </p:nvPr>
        </p:nvSpPr>
        <p:spPr>
          <a:xfrm>
            <a:off x="538479" y="1549058"/>
            <a:ext cx="11043922" cy="2685013"/>
          </a:xfrm>
          <a:prstGeom prst="rect">
            <a:avLst/>
          </a:prstGeom>
        </p:spPr>
        <p:txBody>
          <a:bodyPr/>
          <a:lstStyle/>
          <a:p>
            <a:pPr/>
            <a:r>
              <a:t>Represents a contiguous region of memory</a:t>
            </a:r>
          </a:p>
          <a:p>
            <a:pPr/>
            <a:r>
              <a:t>An abstraction over every type of memory that we can allocate in .NET</a:t>
            </a:r>
          </a:p>
          <a:p>
            <a:pPr/>
            <a:r>
              <a:t>.NET Standard 1.0</a:t>
            </a:r>
          </a:p>
        </p:txBody>
      </p:sp>
      <p:sp>
        <p:nvSpPr>
          <p:cNvPr id="553" name="Rectangle 2"/>
          <p:cNvSpPr txBox="1"/>
          <p:nvPr/>
        </p:nvSpPr>
        <p:spPr>
          <a:xfrm>
            <a:off x="1030521" y="4255391"/>
            <a:ext cx="1013095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ProcessByteArray(</a:t>
            </a:r>
            <a:r>
              <a:rPr>
                <a:solidFill>
                  <a:srgbClr val="2B91AF"/>
                </a:solidFill>
              </a:rPr>
              <a:t>Span</a:t>
            </a:r>
            <a:r>
              <a:rPr>
                <a:solidFill>
                  <a:srgbClr val="000000"/>
                </a:solidFill>
              </a:rPr>
              <a:t>&lt;</a:t>
            </a:r>
            <a:r>
              <a:t>byte</a:t>
            </a:r>
            <a:r>
              <a:rPr>
                <a:solidFill>
                  <a:srgbClr val="000000"/>
                </a:solidFill>
              </a:rPr>
              <a:t>&gt; array)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3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148"/>
          <p:cNvSpPr txBox="1"/>
          <p:nvPr>
            <p:ph type="title"/>
          </p:nvPr>
        </p:nvSpPr>
        <p:spPr>
          <a:xfrm>
            <a:off x="1292087" y="-28955"/>
            <a:ext cx="9293088" cy="2394468"/>
          </a:xfrm>
          <a:prstGeom prst="rect">
            <a:avLst/>
          </a:prstGeom>
        </p:spPr>
        <p:txBody>
          <a:bodyPr/>
          <a:lstStyle/>
          <a:p>
            <a:pPr/>
            <a:r>
              <a:t>Span&lt;T&gt; - wrapping memory from the managed heap</a:t>
            </a:r>
          </a:p>
        </p:txBody>
      </p:sp>
      <p:sp>
        <p:nvSpPr>
          <p:cNvPr id="556" name="Rectangle 1"/>
          <p:cNvSpPr txBox="1"/>
          <p:nvPr/>
        </p:nvSpPr>
        <p:spPr>
          <a:xfrm>
            <a:off x="1292087" y="3124068"/>
            <a:ext cx="9123790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300">
                <a:latin typeface="Consolas"/>
                <a:ea typeface="Consolas"/>
                <a:cs typeface="Consolas"/>
                <a:sym typeface="Consolas"/>
              </a:defRPr>
            </a:pPr>
            <a:r>
              <a:t> </a:t>
            </a:r>
            <a:r>
              <a:rPr>
                <a:solidFill>
                  <a:srgbClr val="0000FF"/>
                </a:solidFill>
              </a:rPr>
              <a:t>byte</a:t>
            </a:r>
            <a:r>
              <a:t>[] myArray = </a:t>
            </a:r>
            <a:r>
              <a:rPr>
                <a:solidFill>
                  <a:srgbClr val="0000FF"/>
                </a:solidFill>
              </a:rPr>
              <a:t>new</a:t>
            </a:r>
            <a:r>
              <a:t> </a:t>
            </a:r>
            <a:r>
              <a:rPr>
                <a:solidFill>
                  <a:srgbClr val="0000FF"/>
                </a:solidFill>
              </a:rPr>
              <a:t>byte</a:t>
            </a:r>
            <a:r>
              <a:t>[100];</a:t>
            </a:r>
          </a:p>
          <a:p>
            <a:pPr>
              <a:defRPr sz="2300">
                <a:latin typeface="Consolas"/>
                <a:ea typeface="Consolas"/>
                <a:cs typeface="Consolas"/>
                <a:sym typeface="Consolas"/>
              </a:defRPr>
            </a:pPr>
            <a:r>
              <a:t> </a:t>
            </a:r>
            <a:r>
              <a:rPr>
                <a:solidFill>
                  <a:srgbClr val="2B91AF"/>
                </a:solidFill>
              </a:rPr>
              <a:t>Span</a:t>
            </a:r>
            <a:r>
              <a:t>&lt;</a:t>
            </a:r>
            <a:r>
              <a:rPr>
                <a:solidFill>
                  <a:srgbClr val="0000FF"/>
                </a:solidFill>
              </a:rPr>
              <a:t>byte</a:t>
            </a:r>
            <a:r>
              <a:t>&gt; myArraySpan = </a:t>
            </a:r>
            <a:r>
              <a:rPr>
                <a:solidFill>
                  <a:srgbClr val="0000FF"/>
                </a:solidFill>
              </a:rPr>
              <a:t>new</a:t>
            </a:r>
            <a:r>
              <a:t> </a:t>
            </a:r>
            <a:r>
              <a:rPr>
                <a:solidFill>
                  <a:srgbClr val="2B91AF"/>
                </a:solidFill>
              </a:rPr>
              <a:t>Span</a:t>
            </a:r>
            <a:r>
              <a:t>&lt;</a:t>
            </a:r>
            <a:r>
              <a:rPr>
                <a:solidFill>
                  <a:srgbClr val="0000FF"/>
                </a:solidFill>
              </a:rPr>
              <a:t>byte</a:t>
            </a:r>
            <a:r>
              <a:t>&gt;(myArray);</a:t>
            </a:r>
          </a:p>
          <a:p>
            <a:pPr>
              <a:defRPr sz="2300">
                <a:latin typeface="Consolas"/>
                <a:ea typeface="Consolas"/>
                <a:cs typeface="Consolas"/>
                <a:sym typeface="Consolas"/>
              </a:defRPr>
            </a:pPr>
            <a:r>
              <a:t> ProcessByteArray(myArraySpan);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148"/>
          <p:cNvSpPr txBox="1"/>
          <p:nvPr>
            <p:ph type="title"/>
          </p:nvPr>
        </p:nvSpPr>
        <p:spPr>
          <a:xfrm>
            <a:off x="1411355" y="-28955"/>
            <a:ext cx="8408507" cy="2225503"/>
          </a:xfrm>
          <a:prstGeom prst="rect">
            <a:avLst/>
          </a:prstGeom>
        </p:spPr>
        <p:txBody>
          <a:bodyPr/>
          <a:lstStyle/>
          <a:p>
            <a:pPr/>
            <a:r>
              <a:t>Span&lt;T&gt; - wrapping unmanaged memory</a:t>
            </a:r>
          </a:p>
        </p:txBody>
      </p:sp>
      <p:sp>
        <p:nvSpPr>
          <p:cNvPr id="559" name="Rectangle 2"/>
          <p:cNvSpPr txBox="1"/>
          <p:nvPr/>
        </p:nvSpPr>
        <p:spPr>
          <a:xfrm>
            <a:off x="1240221" y="2666669"/>
            <a:ext cx="10656894" cy="329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3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IntPtr</a:t>
            </a:r>
            <a:r>
              <a:rPr>
                <a:solidFill>
                  <a:srgbClr val="000000"/>
                </a:solidFill>
              </a:rPr>
              <a:t> myArray = </a:t>
            </a:r>
            <a:r>
              <a:t>Marshal</a:t>
            </a:r>
            <a:r>
              <a:rPr>
                <a:solidFill>
                  <a:srgbClr val="000000"/>
                </a:solidFill>
              </a:rPr>
              <a:t>.AllocHGlobal(100);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Span</a:t>
            </a:r>
            <a:r>
              <a:rPr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0000FF"/>
                </a:solidFill>
              </a:rPr>
              <a:t>byte</a:t>
            </a:r>
            <a:r>
              <a:rPr>
                <a:solidFill>
                  <a:srgbClr val="000000"/>
                </a:solidFill>
              </a:rPr>
              <a:t>&gt; nativeSpan;</a:t>
            </a:r>
            <a:endParaRPr>
              <a:solidFill>
                <a:srgbClr val="000000"/>
              </a:solidFill>
            </a:endParaRPr>
          </a:p>
          <a:p>
            <a:pPr>
              <a:defRPr sz="23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unsafe</a:t>
            </a:r>
          </a:p>
          <a:p>
            <a:pPr>
              <a:defRPr sz="23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300">
                <a:latin typeface="Consolas"/>
                <a:ea typeface="Consolas"/>
                <a:cs typeface="Consolas"/>
                <a:sym typeface="Consolas"/>
              </a:defRPr>
            </a:pPr>
            <a:r>
              <a:t>     nativeSpan = </a:t>
            </a:r>
            <a:r>
              <a:rPr>
                <a:solidFill>
                  <a:srgbClr val="0000FF"/>
                </a:solidFill>
              </a:rPr>
              <a:t>new</a:t>
            </a:r>
            <a:r>
              <a:t> </a:t>
            </a:r>
            <a:r>
              <a:rPr>
                <a:solidFill>
                  <a:srgbClr val="2B91AF"/>
                </a:solidFill>
              </a:rPr>
              <a:t>Span</a:t>
            </a:r>
            <a:r>
              <a:t>&lt;</a:t>
            </a:r>
            <a:r>
              <a:rPr>
                <a:solidFill>
                  <a:srgbClr val="0000FF"/>
                </a:solidFill>
              </a:rPr>
              <a:t>byte</a:t>
            </a:r>
            <a:r>
              <a:t>&gt;(myArray.ToPointer(), 100);</a:t>
            </a:r>
          </a:p>
          <a:p>
            <a:pPr>
              <a:defRPr sz="2300">
                <a:latin typeface="Consolas"/>
                <a:ea typeface="Consolas"/>
                <a:cs typeface="Consolas"/>
                <a:sym typeface="Consolas"/>
              </a:defRPr>
            </a:pPr>
            <a:r>
              <a:t>}          </a:t>
            </a:r>
          </a:p>
          <a:p>
            <a:pPr>
              <a:defRPr sz="2300">
                <a:latin typeface="Consolas"/>
                <a:ea typeface="Consolas"/>
                <a:cs typeface="Consolas"/>
                <a:sym typeface="Consolas"/>
              </a:defRPr>
            </a:pPr>
            <a:r>
              <a:t>ProcessByteArray(nativeSpan);</a:t>
            </a:r>
          </a:p>
          <a:p>
            <a:pPr>
              <a:defRPr sz="23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 sz="23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Marshal</a:t>
            </a:r>
            <a:r>
              <a:rPr>
                <a:solidFill>
                  <a:srgbClr val="000000"/>
                </a:solidFill>
              </a:rPr>
              <a:t>.FreeHGlobal(myArray);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148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Span&lt;T&gt; - wrapping stack memory</a:t>
            </a:r>
          </a:p>
        </p:txBody>
      </p:sp>
      <p:sp>
        <p:nvSpPr>
          <p:cNvPr id="562" name="Rectangle 5"/>
          <p:cNvSpPr txBox="1"/>
          <p:nvPr/>
        </p:nvSpPr>
        <p:spPr>
          <a:xfrm>
            <a:off x="2030234" y="2310914"/>
            <a:ext cx="8887087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5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Span</a:t>
            </a:r>
            <a:r>
              <a:rPr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0000FF"/>
                </a:solidFill>
              </a:rPr>
              <a:t>byte</a:t>
            </a:r>
            <a:r>
              <a:rPr>
                <a:solidFill>
                  <a:srgbClr val="000000"/>
                </a:solidFill>
              </a:rPr>
              <a:t>&gt; stackSpan;</a:t>
            </a:r>
            <a:endParaRPr>
              <a:solidFill>
                <a:srgbClr val="000000"/>
              </a:solidFill>
            </a:endParaRPr>
          </a:p>
          <a:p>
            <a:pPr>
              <a:defRPr sz="2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unsafe</a:t>
            </a:r>
          </a:p>
          <a:p>
            <a:pPr>
              <a:defRPr sz="25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500"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>
                <a:solidFill>
                  <a:srgbClr val="0000FF"/>
                </a:solidFill>
              </a:rPr>
              <a:t>byte</a:t>
            </a:r>
            <a:r>
              <a:t>* myArray = </a:t>
            </a:r>
            <a:r>
              <a:rPr>
                <a:solidFill>
                  <a:srgbClr val="0000FF"/>
                </a:solidFill>
              </a:rPr>
              <a:t>stackalloc</a:t>
            </a:r>
            <a:r>
              <a:t> </a:t>
            </a:r>
            <a:r>
              <a:rPr>
                <a:solidFill>
                  <a:srgbClr val="0000FF"/>
                </a:solidFill>
              </a:rPr>
              <a:t>byte</a:t>
            </a:r>
            <a:r>
              <a:t>[100];</a:t>
            </a:r>
          </a:p>
          <a:p>
            <a:pPr>
              <a:defRPr sz="2500">
                <a:latin typeface="Consolas"/>
                <a:ea typeface="Consolas"/>
                <a:cs typeface="Consolas"/>
                <a:sym typeface="Consolas"/>
              </a:defRPr>
            </a:pPr>
            <a:r>
              <a:t>    stackSpan = </a:t>
            </a:r>
            <a:r>
              <a:rPr>
                <a:solidFill>
                  <a:srgbClr val="0000FF"/>
                </a:solidFill>
              </a:rPr>
              <a:t>new</a:t>
            </a:r>
            <a:r>
              <a:t> </a:t>
            </a:r>
            <a:r>
              <a:rPr>
                <a:solidFill>
                  <a:srgbClr val="2B91AF"/>
                </a:solidFill>
              </a:rPr>
              <a:t>Span</a:t>
            </a:r>
            <a:r>
              <a:t>&lt;</a:t>
            </a:r>
            <a:r>
              <a:rPr>
                <a:solidFill>
                  <a:srgbClr val="0000FF"/>
                </a:solidFill>
              </a:rPr>
              <a:t>byte</a:t>
            </a:r>
            <a:r>
              <a:t>&gt;(myArray, 100);</a:t>
            </a:r>
          </a:p>
          <a:p>
            <a:pPr>
              <a:defRPr sz="25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  <a:p>
            <a:pPr>
              <a:defRPr sz="2500">
                <a:latin typeface="Consolas"/>
                <a:ea typeface="Consolas"/>
                <a:cs typeface="Consolas"/>
                <a:sym typeface="Consolas"/>
              </a:defRPr>
            </a:pPr>
            <a:r>
              <a:t>ProcessByteArray(stackSpan);</a:t>
            </a:r>
          </a:p>
        </p:txBody>
      </p:sp>
      <p:sp>
        <p:nvSpPr>
          <p:cNvPr id="563" name="Rectangle 1"/>
          <p:cNvSpPr txBox="1"/>
          <p:nvPr/>
        </p:nvSpPr>
        <p:spPr>
          <a:xfrm>
            <a:off x="2030234" y="3117180"/>
            <a:ext cx="925692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2B91A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Span</a:t>
            </a:r>
            <a:r>
              <a:rPr>
                <a:solidFill>
                  <a:srgbClr val="000000"/>
                </a:solidFill>
              </a:rPr>
              <a:t>&lt;</a:t>
            </a:r>
            <a:r>
              <a:rPr>
                <a:solidFill>
                  <a:srgbClr val="0000FF"/>
                </a:solidFill>
              </a:rPr>
              <a:t>byte</a:t>
            </a:r>
            <a:r>
              <a:rPr>
                <a:solidFill>
                  <a:srgbClr val="000000"/>
                </a:solidFill>
              </a:rPr>
              <a:t>&gt; stackSpan = </a:t>
            </a:r>
            <a:r>
              <a:rPr>
                <a:solidFill>
                  <a:srgbClr val="0000FF"/>
                </a:solidFill>
              </a:rPr>
              <a:t>stackalloc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FF"/>
                </a:solidFill>
              </a:rPr>
              <a:t>byte</a:t>
            </a:r>
            <a:r>
              <a:rPr>
                <a:solidFill>
                  <a:srgbClr val="000000"/>
                </a:solidFill>
              </a:rPr>
              <a:t>[100];</a:t>
            </a:r>
            <a:endParaRPr>
              <a:solidFill>
                <a:srgbClr val="000000"/>
              </a:solidFill>
            </a:endParaRPr>
          </a:p>
          <a:p>
            <a:pPr>
              <a:defRPr sz="2600">
                <a:latin typeface="Consolas"/>
                <a:ea typeface="Consolas"/>
                <a:cs typeface="Consolas"/>
                <a:sym typeface="Consolas"/>
              </a:defRPr>
            </a:pPr>
            <a:r>
              <a:t>ProcessByteArray(stackSpan);</a:t>
            </a:r>
          </a:p>
        </p:txBody>
      </p:sp>
      <p:sp>
        <p:nvSpPr>
          <p:cNvPr id="564" name="TextBox 2"/>
          <p:cNvSpPr txBox="1"/>
          <p:nvPr/>
        </p:nvSpPr>
        <p:spPr>
          <a:xfrm>
            <a:off x="2030234" y="1581075"/>
            <a:ext cx="4784378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Since C# 7.2: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4" grpId="3"/>
      <p:bldP build="whole" bldLvl="1" animBg="1" rev="0" advAuto="0" spid="563" grpId="2"/>
      <p:bldP build="whole" bldLvl="1" animBg="1" rev="0" advAuto="0" spid="562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148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Span&lt;T&gt;</a:t>
            </a:r>
          </a:p>
        </p:txBody>
      </p:sp>
      <p:sp>
        <p:nvSpPr>
          <p:cNvPr id="567" name="Rectangle 1"/>
          <p:cNvSpPr/>
          <p:nvPr/>
        </p:nvSpPr>
        <p:spPr>
          <a:xfrm>
            <a:off x="6045177" y="4038865"/>
            <a:ext cx="3710011" cy="559044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9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568" name="Rectangle 2"/>
          <p:cNvSpPr/>
          <p:nvPr/>
        </p:nvSpPr>
        <p:spPr>
          <a:xfrm>
            <a:off x="1623659" y="2921679"/>
            <a:ext cx="2134526" cy="1778774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9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569" name="Straight Connector 4"/>
          <p:cNvSpPr/>
          <p:nvPr/>
        </p:nvSpPr>
        <p:spPr>
          <a:xfrm>
            <a:off x="6756686" y="4038864"/>
            <a:ext cx="1" cy="55904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70" name="Straight Connector 8"/>
          <p:cNvSpPr/>
          <p:nvPr/>
        </p:nvSpPr>
        <p:spPr>
          <a:xfrm>
            <a:off x="7417374" y="4038864"/>
            <a:ext cx="1" cy="55904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71" name="Straight Connector 9"/>
          <p:cNvSpPr/>
          <p:nvPr/>
        </p:nvSpPr>
        <p:spPr>
          <a:xfrm>
            <a:off x="8078059" y="4038864"/>
            <a:ext cx="1" cy="55904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72" name="Straight Connector 10"/>
          <p:cNvSpPr/>
          <p:nvPr/>
        </p:nvSpPr>
        <p:spPr>
          <a:xfrm>
            <a:off x="8687924" y="4038864"/>
            <a:ext cx="1" cy="55904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73" name="Straight Connector 11"/>
          <p:cNvSpPr/>
          <p:nvPr/>
        </p:nvSpPr>
        <p:spPr>
          <a:xfrm>
            <a:off x="9297789" y="4038864"/>
            <a:ext cx="1" cy="55904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74" name="Straight Connector 7"/>
          <p:cNvSpPr/>
          <p:nvPr/>
        </p:nvSpPr>
        <p:spPr>
          <a:xfrm>
            <a:off x="1623659" y="3530644"/>
            <a:ext cx="2134526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75" name="Straight Connector 15"/>
          <p:cNvSpPr/>
          <p:nvPr/>
        </p:nvSpPr>
        <p:spPr>
          <a:xfrm>
            <a:off x="1623659" y="4072852"/>
            <a:ext cx="2134526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76" name="TextBox 13"/>
          <p:cNvSpPr txBox="1"/>
          <p:nvPr/>
        </p:nvSpPr>
        <p:spPr>
          <a:xfrm>
            <a:off x="5831069" y="3091179"/>
            <a:ext cx="501842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Arbitrary memory (can be managed, unmanaged, stack allocated)</a:t>
            </a:r>
          </a:p>
        </p:txBody>
      </p:sp>
      <p:sp>
        <p:nvSpPr>
          <p:cNvPr id="577" name="TextBox 17"/>
          <p:cNvSpPr txBox="1"/>
          <p:nvPr/>
        </p:nvSpPr>
        <p:spPr>
          <a:xfrm>
            <a:off x="1623659" y="2494079"/>
            <a:ext cx="1473841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Span&lt;T&gt;</a:t>
            </a:r>
          </a:p>
        </p:txBody>
      </p:sp>
      <p:sp>
        <p:nvSpPr>
          <p:cNvPr id="578" name="TextBox 18"/>
          <p:cNvSpPr txBox="1"/>
          <p:nvPr/>
        </p:nvSpPr>
        <p:spPr>
          <a:xfrm>
            <a:off x="1826947" y="3103945"/>
            <a:ext cx="1931237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Start</a:t>
            </a:r>
          </a:p>
        </p:txBody>
      </p:sp>
      <p:sp>
        <p:nvSpPr>
          <p:cNvPr id="579" name="TextBox 19"/>
          <p:cNvSpPr txBox="1"/>
          <p:nvPr/>
        </p:nvSpPr>
        <p:spPr>
          <a:xfrm>
            <a:off x="1826947" y="3669555"/>
            <a:ext cx="1931237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Offset</a:t>
            </a:r>
          </a:p>
        </p:txBody>
      </p:sp>
      <p:sp>
        <p:nvSpPr>
          <p:cNvPr id="580" name="TextBox 20"/>
          <p:cNvSpPr txBox="1"/>
          <p:nvPr/>
        </p:nvSpPr>
        <p:spPr>
          <a:xfrm>
            <a:off x="1803971" y="4274808"/>
            <a:ext cx="1931238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Size</a:t>
            </a:r>
          </a:p>
        </p:txBody>
      </p:sp>
      <p:sp>
        <p:nvSpPr>
          <p:cNvPr id="581" name="Straight Arrow Connector 16"/>
          <p:cNvSpPr/>
          <p:nvPr/>
        </p:nvSpPr>
        <p:spPr>
          <a:xfrm>
            <a:off x="3758185" y="3296305"/>
            <a:ext cx="2083705" cy="776548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1"/>
          <p:cNvSpPr txBox="1"/>
          <p:nvPr>
            <p:ph type="title"/>
          </p:nvPr>
        </p:nvSpPr>
        <p:spPr>
          <a:xfrm>
            <a:off x="396411" y="87723"/>
            <a:ext cx="10515601" cy="1325563"/>
          </a:xfrm>
          <a:prstGeom prst="rect">
            <a:avLst/>
          </a:prstGeom>
        </p:spPr>
        <p:txBody>
          <a:bodyPr/>
          <a:lstStyle>
            <a:lvl1pPr defTabSz="896141">
              <a:defRPr sz="4214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Full Framework vs. .NET Core – LINQ - Moving average calculation </a:t>
            </a:r>
          </a:p>
        </p:txBody>
      </p:sp>
      <p:sp>
        <p:nvSpPr>
          <p:cNvPr id="245" name="TextBox 4"/>
          <p:cNvSpPr txBox="1"/>
          <p:nvPr/>
        </p:nvSpPr>
        <p:spPr>
          <a:xfrm rot="20492455">
            <a:off x="5652599" y="5159352"/>
            <a:ext cx="6770222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*There are better SMA algorithms!</a:t>
            </a:r>
          </a:p>
        </p:txBody>
      </p:sp>
      <p:sp>
        <p:nvSpPr>
          <p:cNvPr id="246" name="Oval 5"/>
          <p:cNvSpPr/>
          <p:nvPr/>
        </p:nvSpPr>
        <p:spPr>
          <a:xfrm>
            <a:off x="6653943" y="3780153"/>
            <a:ext cx="4118800" cy="699092"/>
          </a:xfrm>
          <a:prstGeom prst="ellipse">
            <a:avLst/>
          </a:prstGeom>
          <a:ln w="635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7" name="Rectangle 3"/>
          <p:cNvSpPr txBox="1"/>
          <p:nvPr/>
        </p:nvSpPr>
        <p:spPr>
          <a:xfrm>
            <a:off x="255940" y="1797979"/>
            <a:ext cx="12017341" cy="466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static</a:t>
            </a:r>
            <a:r>
              <a:rPr>
                <a:solidFill>
                  <a:srgbClr val="000000"/>
                </a:solidFill>
              </a:rPr>
              <a:t> List&lt;Quote&gt; CalculateSMALinq(</a:t>
            </a:r>
            <a:r>
              <a:rPr sz="1900">
                <a:solidFill>
                  <a:srgbClr val="000000"/>
                </a:solidFill>
              </a:rPr>
              <a:t>List&lt;HistoricalValue&gt; Price, </a:t>
            </a:r>
            <a:r>
              <a:rPr sz="1900"/>
              <a:t>int</a:t>
            </a:r>
            <a:r>
              <a:rPr sz="1900">
                <a:solidFill>
                  <a:srgbClr val="000000"/>
                </a:solidFill>
              </a:rPr>
              <a:t> SMALength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	List&lt;Quote&gt; retVal = </a:t>
            </a:r>
            <a:r>
              <a:rPr>
                <a:solidFill>
                  <a:srgbClr val="0000FF"/>
                </a:solidFill>
              </a:rPr>
              <a:t>new</a:t>
            </a:r>
            <a:r>
              <a:t> List&lt;Quote&gt;();</a:t>
            </a: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for</a:t>
            </a:r>
            <a:r>
              <a:rPr>
                <a:solidFill>
                  <a:srgbClr val="000000"/>
                </a:solidFill>
              </a:rPr>
              <a:t> (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i = 0; i &lt; Price.Count() - SMALength + 1; i++)</a:t>
            </a:r>
            <a:endParaRPr>
              <a:solidFill>
                <a:srgbClr val="000000"/>
              </a:solidFill>
            </a:endParaRP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	{</a:t>
            </a:r>
          </a:p>
          <a:p>
            <a:pPr>
              <a:defRPr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	var</a:t>
            </a:r>
            <a:r>
              <a:rPr>
                <a:solidFill>
                  <a:srgbClr val="000000"/>
                </a:solidFill>
              </a:rPr>
              <a:t> firstSmaLengthItems = Price.Skip(i).Take(SMALength);</a:t>
            </a:r>
            <a:endParaRPr>
              <a:solidFill>
                <a:srgbClr val="000000"/>
              </a:solidFill>
            </a:endParaRPr>
          </a:p>
          <a:p>
            <a:pPr>
              <a:defRPr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	var</a:t>
            </a:r>
            <a:r>
              <a:rPr>
                <a:solidFill>
                  <a:srgbClr val="000000"/>
                </a:solidFill>
              </a:rPr>
              <a:t> firstAvg = firstSmaLengthItems.Average(n =&gt; n.Close);</a:t>
            </a:r>
            <a:endParaRPr>
              <a:solidFill>
                <a:srgbClr val="000000"/>
              </a:solidFill>
            </a:endParaRP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		retVal.Add(</a:t>
            </a:r>
            <a:r>
              <a:rPr>
                <a:solidFill>
                  <a:srgbClr val="0000FF"/>
                </a:solidFill>
              </a:rPr>
              <a:t>new</a:t>
            </a:r>
            <a:r>
              <a:t> Quote { Date = firstSmaLengthItems.Last().Date,</a:t>
            </a: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					    Value = firstAvg });</a:t>
            </a: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	}</a:t>
            </a: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return</a:t>
            </a:r>
            <a:r>
              <a:rPr>
                <a:solidFill>
                  <a:srgbClr val="000000"/>
                </a:solidFill>
              </a:rPr>
              <a:t> retVal;</a:t>
            </a:r>
            <a:endParaRPr>
              <a:solidFill>
                <a:srgbClr val="000000"/>
              </a:solidFill>
            </a:endParaRPr>
          </a:p>
          <a:p>
            <a:pPr>
              <a:defRPr sz="20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pic>
        <p:nvPicPr>
          <p:cNvPr id="24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546" y="1508857"/>
            <a:ext cx="11789228" cy="5349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3"/>
      <p:bldP build="whole" bldLvl="1" animBg="1" rev="0" advAuto="0" spid="248" grpId="1"/>
      <p:bldP build="whole" bldLvl="1" animBg="1" rev="0" advAuto="0" spid="248" grpId="2"/>
      <p:bldP build="whole" bldLvl="1" animBg="1" rev="0" advAuto="0" spid="245" grpId="4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148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 lIns="121844" tIns="121844" rIns="121844" bIns="121844"/>
          <a:lstStyle>
            <a:lvl1pPr>
              <a:defRPr sz="3800"/>
            </a:lvl1pPr>
          </a:lstStyle>
          <a:p>
            <a:pPr/>
            <a:r>
              <a:t>Span&lt;T&gt; API </a:t>
            </a:r>
          </a:p>
        </p:txBody>
      </p:sp>
      <p:sp>
        <p:nvSpPr>
          <p:cNvPr id="584" name="Shape 149"/>
          <p:cNvSpPr txBox="1"/>
          <p:nvPr>
            <p:ph type="body" idx="1"/>
          </p:nvPr>
        </p:nvSpPr>
        <p:spPr>
          <a:xfrm>
            <a:off x="485927" y="1296607"/>
            <a:ext cx="11043922" cy="5366953"/>
          </a:xfrm>
          <a:prstGeom prst="rect">
            <a:avLst/>
          </a:prstGeom>
        </p:spPr>
        <p:txBody>
          <a:bodyPr lIns="121844" tIns="121844" rIns="121844" bIns="121844"/>
          <a:lstStyle/>
          <a:p>
            <a:pPr>
              <a:defRPr sz="2600">
                <a:solidFill>
                  <a:srgbClr val="434343"/>
                </a:solidFill>
              </a:defRPr>
            </a:pPr>
            <a:r>
              <a:t>Span erstellen:</a:t>
            </a:r>
            <a:endParaRPr>
              <a:solidFill>
                <a:srgbClr val="0000FF"/>
              </a:solidFill>
            </a:endParaRPr>
          </a:p>
          <a:p>
            <a:pPr marL="0" indent="0">
              <a:buSzTx/>
              <a:buNone/>
              <a:defRPr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</a:t>
            </a:r>
            <a:r>
              <a:rPr sz="2100"/>
              <a:t>public</a:t>
            </a:r>
            <a:r>
              <a:rPr sz="2100">
                <a:solidFill>
                  <a:srgbClr val="595959"/>
                </a:solidFill>
              </a:rPr>
              <a:t> Span(</a:t>
            </a:r>
            <a:r>
              <a:rPr sz="2100">
                <a:solidFill>
                  <a:srgbClr val="2B91AF"/>
                </a:solidFill>
              </a:rPr>
              <a:t>T</a:t>
            </a:r>
            <a:r>
              <a:rPr sz="2100">
                <a:solidFill>
                  <a:srgbClr val="595959"/>
                </a:solidFill>
              </a:rPr>
              <a:t>[] array);</a:t>
            </a:r>
            <a:endParaRPr sz="2100">
              <a:solidFill>
                <a:srgbClr val="595959"/>
              </a:solidFill>
            </a:endParaRPr>
          </a:p>
          <a:p>
            <a:pPr marL="0" indent="0">
              <a:buSzTx/>
              <a:buNone/>
              <a:defRPr sz="2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public</a:t>
            </a:r>
            <a:r>
              <a:rPr>
                <a:solidFill>
                  <a:srgbClr val="595959"/>
                </a:solidFill>
              </a:rPr>
              <a:t> Span(</a:t>
            </a:r>
            <a:r>
              <a:t>void</a:t>
            </a:r>
            <a:r>
              <a:rPr>
                <a:solidFill>
                  <a:srgbClr val="595959"/>
                </a:solidFill>
              </a:rPr>
              <a:t>* pointer, </a:t>
            </a:r>
            <a:r>
              <a:t>int</a:t>
            </a:r>
            <a:r>
              <a:rPr>
                <a:solidFill>
                  <a:srgbClr val="595959"/>
                </a:solidFill>
              </a:rPr>
              <a:t> length);</a:t>
            </a:r>
            <a:endParaRPr>
              <a:solidFill>
                <a:srgbClr val="595959"/>
              </a:solidFill>
            </a:endParaRPr>
          </a:p>
          <a:p>
            <a:pPr marL="0" indent="0">
              <a:buSzTx/>
              <a:buNone/>
              <a:defRPr sz="2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public</a:t>
            </a:r>
            <a:r>
              <a:rPr>
                <a:solidFill>
                  <a:srgbClr val="595959"/>
                </a:solidFill>
              </a:rPr>
              <a:t> Span(</a:t>
            </a:r>
            <a:r>
              <a:rPr>
                <a:solidFill>
                  <a:srgbClr val="2B91AF"/>
                </a:solidFill>
              </a:rPr>
              <a:t>T</a:t>
            </a:r>
            <a:r>
              <a:rPr>
                <a:solidFill>
                  <a:srgbClr val="595959"/>
                </a:solidFill>
              </a:rPr>
              <a:t>[] array, </a:t>
            </a:r>
            <a:r>
              <a:t>int</a:t>
            </a:r>
            <a:r>
              <a:rPr>
                <a:solidFill>
                  <a:srgbClr val="595959"/>
                </a:solidFill>
              </a:rPr>
              <a:t> start, </a:t>
            </a:r>
            <a:r>
              <a:t>int</a:t>
            </a:r>
            <a:r>
              <a:rPr>
                <a:solidFill>
                  <a:srgbClr val="595959"/>
                </a:solidFill>
              </a:rPr>
              <a:t> length)</a:t>
            </a:r>
          </a:p>
          <a:p>
            <a:pPr marL="135413">
              <a:buClr>
                <a:srgbClr val="434343"/>
              </a:buClr>
              <a:defRPr sz="2600">
                <a:solidFill>
                  <a:srgbClr val="434343"/>
                </a:solidFill>
              </a:defRPr>
            </a:pPr>
            <a:r>
              <a:t>Indexing:</a:t>
            </a:r>
            <a:endParaRPr>
              <a:solidFill>
                <a:srgbClr val="0000FF"/>
              </a:solidFill>
            </a:endParaRPr>
          </a:p>
          <a:p>
            <a:pPr marL="0" indent="0">
              <a:buSzTx/>
              <a:buNone/>
              <a:defRPr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</a:t>
            </a:r>
            <a:r>
              <a:rPr sz="2100"/>
              <a:t>public</a:t>
            </a:r>
            <a:r>
              <a:rPr sz="2100">
                <a:solidFill>
                  <a:srgbClr val="595959"/>
                </a:solidFill>
              </a:rPr>
              <a:t> </a:t>
            </a:r>
            <a:r>
              <a:rPr sz="2100"/>
              <a:t>ref</a:t>
            </a:r>
            <a:r>
              <a:rPr sz="2100">
                <a:solidFill>
                  <a:srgbClr val="595959"/>
                </a:solidFill>
              </a:rPr>
              <a:t> </a:t>
            </a:r>
            <a:r>
              <a:rPr sz="2100">
                <a:solidFill>
                  <a:srgbClr val="2B91AF"/>
                </a:solidFill>
              </a:rPr>
              <a:t>T</a:t>
            </a:r>
            <a:r>
              <a:rPr sz="2100">
                <a:solidFill>
                  <a:srgbClr val="595959"/>
                </a:solidFill>
              </a:rPr>
              <a:t> </a:t>
            </a:r>
            <a:r>
              <a:rPr sz="2100"/>
              <a:t>this</a:t>
            </a:r>
            <a:r>
              <a:rPr sz="2100">
                <a:solidFill>
                  <a:srgbClr val="595959"/>
                </a:solidFill>
              </a:rPr>
              <a:t>[</a:t>
            </a:r>
            <a:r>
              <a:rPr sz="2100"/>
              <a:t>int</a:t>
            </a:r>
            <a:r>
              <a:rPr sz="2100">
                <a:solidFill>
                  <a:srgbClr val="595959"/>
                </a:solidFill>
              </a:rPr>
              <a:t> index] { </a:t>
            </a:r>
            <a:r>
              <a:rPr sz="2100"/>
              <a:t>get</a:t>
            </a:r>
            <a:r>
              <a:rPr sz="2100">
                <a:solidFill>
                  <a:srgbClr val="595959"/>
                </a:solidFill>
              </a:rPr>
              <a:t>; }</a:t>
            </a:r>
            <a:endParaRPr sz="2100"/>
          </a:p>
          <a:p>
            <a:pPr marL="135413">
              <a:buClr>
                <a:srgbClr val="434343"/>
              </a:buClr>
              <a:defRPr sz="2600">
                <a:solidFill>
                  <a:srgbClr val="434343"/>
                </a:solidFill>
              </a:defRPr>
            </a:pPr>
            <a:r>
              <a:t>Slicing:</a:t>
            </a:r>
          </a:p>
          <a:p>
            <a:pPr marL="0" indent="0">
              <a:buSzTx/>
              <a:buNone/>
              <a:defRPr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</a:t>
            </a:r>
            <a:r>
              <a:rPr sz="2100"/>
              <a:t>public</a:t>
            </a:r>
            <a:r>
              <a:rPr sz="2100">
                <a:solidFill>
                  <a:srgbClr val="595959"/>
                </a:solidFill>
              </a:rPr>
              <a:t> </a:t>
            </a:r>
            <a:r>
              <a:rPr sz="2100">
                <a:solidFill>
                  <a:srgbClr val="2B91AF"/>
                </a:solidFill>
              </a:rPr>
              <a:t>Span</a:t>
            </a:r>
            <a:r>
              <a:rPr sz="2100">
                <a:solidFill>
                  <a:srgbClr val="595959"/>
                </a:solidFill>
              </a:rPr>
              <a:t>&lt;</a:t>
            </a:r>
            <a:r>
              <a:rPr sz="2100">
                <a:solidFill>
                  <a:srgbClr val="2B91AF"/>
                </a:solidFill>
              </a:rPr>
              <a:t>T</a:t>
            </a:r>
            <a:r>
              <a:rPr sz="2100">
                <a:solidFill>
                  <a:srgbClr val="595959"/>
                </a:solidFill>
              </a:rPr>
              <a:t>&gt; Slice(</a:t>
            </a:r>
            <a:r>
              <a:rPr sz="2100"/>
              <a:t>int</a:t>
            </a:r>
            <a:r>
              <a:rPr sz="2100">
                <a:solidFill>
                  <a:srgbClr val="595959"/>
                </a:solidFill>
              </a:rPr>
              <a:t> start);</a:t>
            </a:r>
            <a:endParaRPr sz="2100">
              <a:solidFill>
                <a:srgbClr val="595959"/>
              </a:solidFill>
            </a:endParaRPr>
          </a:p>
          <a:p>
            <a:pPr marL="0" indent="0">
              <a:buSzTx/>
              <a:buNone/>
              <a:defRPr sz="2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public</a:t>
            </a:r>
            <a:r>
              <a:rPr>
                <a:solidFill>
                  <a:srgbClr val="595959"/>
                </a:solidFill>
              </a:rPr>
              <a:t> </a:t>
            </a:r>
            <a:r>
              <a:rPr>
                <a:solidFill>
                  <a:srgbClr val="2B91AF"/>
                </a:solidFill>
              </a:rPr>
              <a:t>Span</a:t>
            </a:r>
            <a:r>
              <a:rPr>
                <a:solidFill>
                  <a:srgbClr val="595959"/>
                </a:solidFill>
              </a:rPr>
              <a:t>&lt;</a:t>
            </a:r>
            <a:r>
              <a:rPr>
                <a:solidFill>
                  <a:srgbClr val="2B91AF"/>
                </a:solidFill>
              </a:rPr>
              <a:t>T</a:t>
            </a:r>
            <a:r>
              <a:rPr>
                <a:solidFill>
                  <a:srgbClr val="595959"/>
                </a:solidFill>
              </a:rPr>
              <a:t>&gt; Slice(</a:t>
            </a:r>
            <a:r>
              <a:t>int</a:t>
            </a:r>
            <a:r>
              <a:rPr>
                <a:solidFill>
                  <a:srgbClr val="595959"/>
                </a:solidFill>
              </a:rPr>
              <a:t> start, </a:t>
            </a:r>
            <a:r>
              <a:t>int</a:t>
            </a:r>
            <a:r>
              <a:rPr>
                <a:solidFill>
                  <a:srgbClr val="595959"/>
                </a:solidFill>
              </a:rPr>
              <a:t> length);</a:t>
            </a:r>
            <a:r>
              <a:rPr sz="1800">
                <a:solidFill>
                  <a:srgbClr val="595959"/>
                </a:solidFill>
              </a:rPr>
              <a:t>		</a:t>
            </a:r>
            <a:endParaRPr sz="1800">
              <a:solidFill>
                <a:srgbClr val="595959"/>
              </a:solidFill>
            </a:endParaRPr>
          </a:p>
          <a:p>
            <a:pPr marL="0" indent="0">
              <a:buSzTx/>
              <a:buNone/>
              <a:defRPr sz="1800">
                <a:latin typeface="Consolas"/>
                <a:ea typeface="Consolas"/>
                <a:cs typeface="Consolas"/>
                <a:sym typeface="Consolas"/>
              </a:defRPr>
            </a:pPr>
            <a:r>
              <a:t>	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rPr>
              <a:t>(*Not a complete list of all methods!)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Title 1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Span&lt;T&gt;.Slice(start, length)</a:t>
            </a:r>
          </a:p>
        </p:txBody>
      </p:sp>
      <p:sp>
        <p:nvSpPr>
          <p:cNvPr id="587" name="Rectangle 3"/>
          <p:cNvSpPr/>
          <p:nvPr/>
        </p:nvSpPr>
        <p:spPr>
          <a:xfrm>
            <a:off x="7026485" y="3034814"/>
            <a:ext cx="3731945" cy="719723"/>
          </a:xfrm>
          <a:prstGeom prst="rect">
            <a:avLst/>
          </a:prstGeom>
          <a:solidFill>
            <a:srgbClr val="D0CECE"/>
          </a:solidFill>
          <a:ln w="190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8" name="Straight Connector 5"/>
          <p:cNvSpPr/>
          <p:nvPr/>
        </p:nvSpPr>
        <p:spPr>
          <a:xfrm>
            <a:off x="7932337" y="3040715"/>
            <a:ext cx="1" cy="707923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89" name="Straight Connector 7"/>
          <p:cNvSpPr/>
          <p:nvPr/>
        </p:nvSpPr>
        <p:spPr>
          <a:xfrm>
            <a:off x="8892457" y="3034814"/>
            <a:ext cx="1" cy="728572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90" name="Straight Connector 8"/>
          <p:cNvSpPr/>
          <p:nvPr/>
        </p:nvSpPr>
        <p:spPr>
          <a:xfrm>
            <a:off x="9863584" y="3034814"/>
            <a:ext cx="1" cy="728572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91" name="TextBox 14"/>
          <p:cNvSpPr txBox="1"/>
          <p:nvPr/>
        </p:nvSpPr>
        <p:spPr>
          <a:xfrm>
            <a:off x="7242768" y="3088053"/>
            <a:ext cx="44196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500"/>
            </a:lvl1pPr>
          </a:lstStyle>
          <a:p>
            <a:pPr/>
            <a:r>
              <a:t>1</a:t>
            </a:r>
          </a:p>
        </p:txBody>
      </p:sp>
      <p:sp>
        <p:nvSpPr>
          <p:cNvPr id="592" name="TextBox 15"/>
          <p:cNvSpPr txBox="1"/>
          <p:nvPr/>
        </p:nvSpPr>
        <p:spPr>
          <a:xfrm>
            <a:off x="8191417" y="3079205"/>
            <a:ext cx="44196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500"/>
            </a:lvl1pPr>
          </a:lstStyle>
          <a:p>
            <a:pPr/>
            <a:r>
              <a:t>2</a:t>
            </a:r>
          </a:p>
        </p:txBody>
      </p:sp>
      <p:sp>
        <p:nvSpPr>
          <p:cNvPr id="593" name="TextBox 16"/>
          <p:cNvSpPr txBox="1"/>
          <p:nvPr/>
        </p:nvSpPr>
        <p:spPr>
          <a:xfrm>
            <a:off x="9162543" y="3079205"/>
            <a:ext cx="44196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500"/>
            </a:lvl1pPr>
          </a:lstStyle>
          <a:p>
            <a:pPr/>
            <a:r>
              <a:t>3</a:t>
            </a:r>
          </a:p>
        </p:txBody>
      </p:sp>
      <p:sp>
        <p:nvSpPr>
          <p:cNvPr id="594" name="TextBox 17"/>
          <p:cNvSpPr txBox="1"/>
          <p:nvPr/>
        </p:nvSpPr>
        <p:spPr>
          <a:xfrm>
            <a:off x="10057389" y="3088053"/>
            <a:ext cx="44196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500"/>
            </a:lvl1pPr>
          </a:lstStyle>
          <a:p>
            <a:pPr/>
            <a:r>
              <a:t>4</a:t>
            </a:r>
          </a:p>
        </p:txBody>
      </p:sp>
      <p:sp>
        <p:nvSpPr>
          <p:cNvPr id="595" name="Rectangle 21"/>
          <p:cNvSpPr txBox="1"/>
          <p:nvPr/>
        </p:nvSpPr>
        <p:spPr>
          <a:xfrm>
            <a:off x="214306" y="1149999"/>
            <a:ext cx="666602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byte</a:t>
            </a:r>
            <a:r>
              <a:rPr>
                <a:solidFill>
                  <a:srgbClr val="000000"/>
                </a:solidFill>
              </a:rPr>
              <a:t>[] array = </a:t>
            </a:r>
            <a: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byte</a:t>
            </a:r>
            <a:r>
              <a:rPr>
                <a:solidFill>
                  <a:srgbClr val="000000"/>
                </a:solidFill>
              </a:rPr>
              <a:t>[] { 1, 2, 3, 4 };</a:t>
            </a:r>
          </a:p>
        </p:txBody>
      </p:sp>
      <p:sp>
        <p:nvSpPr>
          <p:cNvPr id="596" name="Rectangle 22"/>
          <p:cNvSpPr txBox="1"/>
          <p:nvPr/>
        </p:nvSpPr>
        <p:spPr>
          <a:xfrm>
            <a:off x="214305" y="2827066"/>
            <a:ext cx="650598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100">
                <a:latin typeface="Consolas"/>
                <a:ea typeface="Consolas"/>
                <a:cs typeface="Consolas"/>
                <a:sym typeface="Consolas"/>
              </a:defRPr>
            </a:pPr>
            <a:r>
              <a:t>Span&lt;</a:t>
            </a:r>
            <a:r>
              <a:rPr>
                <a:solidFill>
                  <a:srgbClr val="0000FF"/>
                </a:solidFill>
              </a:rPr>
              <a:t>byte</a:t>
            </a:r>
            <a:r>
              <a:t>&gt; span = </a:t>
            </a:r>
            <a:r>
              <a:rPr>
                <a:solidFill>
                  <a:srgbClr val="0000FF"/>
                </a:solidFill>
              </a:rPr>
              <a:t>new</a:t>
            </a:r>
            <a:r>
              <a:t> Span&lt;</a:t>
            </a:r>
            <a:r>
              <a:rPr>
                <a:solidFill>
                  <a:srgbClr val="0000FF"/>
                </a:solidFill>
              </a:rPr>
              <a:t>byte</a:t>
            </a:r>
            <a:r>
              <a:t>&gt;(array);</a:t>
            </a:r>
          </a:p>
        </p:txBody>
      </p:sp>
      <p:grpSp>
        <p:nvGrpSpPr>
          <p:cNvPr id="600" name="Group 41"/>
          <p:cNvGrpSpPr/>
          <p:nvPr/>
        </p:nvGrpSpPr>
        <p:grpSpPr>
          <a:xfrm>
            <a:off x="214305" y="3403524"/>
            <a:ext cx="10544125" cy="948527"/>
            <a:chOff x="0" y="0"/>
            <a:chExt cx="10544123" cy="948525"/>
          </a:xfrm>
        </p:grpSpPr>
        <p:sp>
          <p:nvSpPr>
            <p:cNvPr id="597" name="Rectangle 27"/>
            <p:cNvSpPr txBox="1"/>
            <p:nvPr/>
          </p:nvSpPr>
          <p:spPr>
            <a:xfrm>
              <a:off x="-1" y="0"/>
              <a:ext cx="618589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21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Span&lt;</a:t>
              </a:r>
              <a:r>
                <a:rPr>
                  <a:solidFill>
                    <a:srgbClr val="0000FF"/>
                  </a:solidFill>
                </a:rPr>
                <a:t>byte</a:t>
              </a:r>
              <a:r>
                <a:t>&gt; newSpan = span.Slice(1, 3);</a:t>
              </a:r>
            </a:p>
          </p:txBody>
        </p:sp>
        <p:sp>
          <p:nvSpPr>
            <p:cNvPr id="598" name="Left Brace 29"/>
            <p:cNvSpPr/>
            <p:nvPr/>
          </p:nvSpPr>
          <p:spPr>
            <a:xfrm rot="16200000">
              <a:off x="8919681" y="-868480"/>
              <a:ext cx="422795" cy="2826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0022"/>
                    <a:pt x="10800" y="18075"/>
                  </a:cubicBezTo>
                  <a:lnTo>
                    <a:pt x="10800" y="14623"/>
                  </a:lnTo>
                  <a:cubicBezTo>
                    <a:pt x="10800" y="12676"/>
                    <a:pt x="5965" y="11098"/>
                    <a:pt x="0" y="11098"/>
                  </a:cubicBezTo>
                  <a:cubicBezTo>
                    <a:pt x="5965" y="11098"/>
                    <a:pt x="10800" y="9520"/>
                    <a:pt x="10800" y="7573"/>
                  </a:cubicBezTo>
                  <a:lnTo>
                    <a:pt x="10800" y="3525"/>
                  </a:lnTo>
                  <a:cubicBezTo>
                    <a:pt x="10800" y="1578"/>
                    <a:pt x="15635" y="0"/>
                    <a:pt x="21600" y="0"/>
                  </a:cubicBez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599" name="Freeform: Shape 39"/>
            <p:cNvSpPr/>
            <p:nvPr/>
          </p:nvSpPr>
          <p:spPr>
            <a:xfrm>
              <a:off x="2709637" y="404325"/>
              <a:ext cx="6456520" cy="544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746" y="9611"/>
                    <a:pt x="7492" y="19223"/>
                    <a:pt x="11092" y="21600"/>
                  </a:cubicBezTo>
                  <a:lnTo>
                    <a:pt x="21600" y="14264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01" name="TextBox 2"/>
          <p:cNvSpPr txBox="1"/>
          <p:nvPr/>
        </p:nvSpPr>
        <p:spPr>
          <a:xfrm>
            <a:off x="4509870" y="4731113"/>
            <a:ext cx="441883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This does not allocate at all</a:t>
            </a:r>
          </a:p>
        </p:txBody>
      </p:sp>
      <p:grpSp>
        <p:nvGrpSpPr>
          <p:cNvPr id="604" name="Group"/>
          <p:cNvGrpSpPr/>
          <p:nvPr/>
        </p:nvGrpSpPr>
        <p:grpSpPr>
          <a:xfrm>
            <a:off x="2720096" y="1700072"/>
            <a:ext cx="8051884" cy="1370285"/>
            <a:chOff x="0" y="0"/>
            <a:chExt cx="8051882" cy="1370283"/>
          </a:xfrm>
        </p:grpSpPr>
        <p:sp>
          <p:nvSpPr>
            <p:cNvPr id="602" name="Group 40"/>
            <p:cNvSpPr/>
            <p:nvPr/>
          </p:nvSpPr>
          <p:spPr>
            <a:xfrm rot="5400000">
              <a:off x="5959428" y="-722171"/>
              <a:ext cx="425865" cy="3759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0405"/>
                    <a:pt x="10800" y="18931"/>
                  </a:cubicBezTo>
                  <a:lnTo>
                    <a:pt x="10800" y="13620"/>
                  </a:lnTo>
                  <a:cubicBezTo>
                    <a:pt x="10800" y="12146"/>
                    <a:pt x="5965" y="10951"/>
                    <a:pt x="0" y="10951"/>
                  </a:cubicBezTo>
                  <a:cubicBezTo>
                    <a:pt x="5965" y="10951"/>
                    <a:pt x="10800" y="9756"/>
                    <a:pt x="10800" y="8281"/>
                  </a:cubicBezTo>
                  <a:lnTo>
                    <a:pt x="10800" y="2669"/>
                  </a:lnTo>
                  <a:cubicBezTo>
                    <a:pt x="10800" y="1195"/>
                    <a:pt x="15635" y="0"/>
                    <a:pt x="21600" y="0"/>
                  </a:cubicBez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605" name="Connection Line"/>
            <p:cNvSpPr/>
            <p:nvPr/>
          </p:nvSpPr>
          <p:spPr>
            <a:xfrm>
              <a:off x="0" y="-1"/>
              <a:ext cx="6196963" cy="1004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2" fill="norm" stroke="1" extrusionOk="0">
                  <a:moveTo>
                    <a:pt x="0" y="16202"/>
                  </a:moveTo>
                  <a:cubicBezTo>
                    <a:pt x="7661" y="-5185"/>
                    <a:pt x="14861" y="-5398"/>
                    <a:pt x="21600" y="15562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Class="entr" nodeType="afterEffect" presetSubtype="16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22" dur="75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4" grpId="2"/>
      <p:bldP build="whole" bldLvl="1" animBg="1" rev="0" advAuto="0" spid="596" grpId="1"/>
      <p:bldP build="whole" bldLvl="1" animBg="1" rev="0" advAuto="0" spid="601" grpId="4"/>
      <p:bldP build="whole" bldLvl="1" animBg="1" rev="0" advAuto="0" spid="600" grpId="3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148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Span&lt;T&gt; - Performance Advantage</a:t>
            </a:r>
          </a:p>
        </p:txBody>
      </p:sp>
      <p:sp>
        <p:nvSpPr>
          <p:cNvPr id="608" name="Rectangle 3"/>
          <p:cNvSpPr/>
          <p:nvPr/>
        </p:nvSpPr>
        <p:spPr>
          <a:xfrm>
            <a:off x="5079558" y="3124067"/>
            <a:ext cx="5895361" cy="559044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09" name="Straight Connector 4"/>
          <p:cNvSpPr/>
          <p:nvPr/>
        </p:nvSpPr>
        <p:spPr>
          <a:xfrm>
            <a:off x="5638601" y="3124066"/>
            <a:ext cx="1" cy="55904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10" name="Straight Connector 5"/>
          <p:cNvSpPr/>
          <p:nvPr/>
        </p:nvSpPr>
        <p:spPr>
          <a:xfrm>
            <a:off x="6248466" y="3124066"/>
            <a:ext cx="1" cy="55904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11" name="Straight Connector 6"/>
          <p:cNvSpPr/>
          <p:nvPr/>
        </p:nvSpPr>
        <p:spPr>
          <a:xfrm>
            <a:off x="6858330" y="3124066"/>
            <a:ext cx="1" cy="55904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12" name="Straight Connector 7"/>
          <p:cNvSpPr/>
          <p:nvPr/>
        </p:nvSpPr>
        <p:spPr>
          <a:xfrm>
            <a:off x="7519017" y="3124066"/>
            <a:ext cx="1" cy="55904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13" name="Straight Connector 8"/>
          <p:cNvSpPr/>
          <p:nvPr/>
        </p:nvSpPr>
        <p:spPr>
          <a:xfrm>
            <a:off x="8128881" y="3124066"/>
            <a:ext cx="1" cy="55904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14" name="Straight Connector 14"/>
          <p:cNvSpPr/>
          <p:nvPr/>
        </p:nvSpPr>
        <p:spPr>
          <a:xfrm>
            <a:off x="8687924" y="3124066"/>
            <a:ext cx="1" cy="55904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15" name="Straight Connector 15"/>
          <p:cNvSpPr/>
          <p:nvPr/>
        </p:nvSpPr>
        <p:spPr>
          <a:xfrm>
            <a:off x="9297789" y="3124066"/>
            <a:ext cx="1" cy="55904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16" name="Straight Connector 16"/>
          <p:cNvSpPr/>
          <p:nvPr/>
        </p:nvSpPr>
        <p:spPr>
          <a:xfrm>
            <a:off x="9856831" y="3124066"/>
            <a:ext cx="1" cy="55904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17" name="Straight Connector 17"/>
          <p:cNvSpPr/>
          <p:nvPr/>
        </p:nvSpPr>
        <p:spPr>
          <a:xfrm>
            <a:off x="10365053" y="3124066"/>
            <a:ext cx="1" cy="55904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18" name="TextBox 18"/>
          <p:cNvSpPr txBox="1"/>
          <p:nvPr/>
        </p:nvSpPr>
        <p:spPr>
          <a:xfrm>
            <a:off x="5154110" y="3229149"/>
            <a:ext cx="40657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‘a’</a:t>
            </a:r>
          </a:p>
        </p:txBody>
      </p:sp>
      <p:sp>
        <p:nvSpPr>
          <p:cNvPr id="619" name="TextBox 19"/>
          <p:cNvSpPr txBox="1"/>
          <p:nvPr/>
        </p:nvSpPr>
        <p:spPr>
          <a:xfrm>
            <a:off x="5740246" y="3229149"/>
            <a:ext cx="40657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‘b’</a:t>
            </a:r>
          </a:p>
        </p:txBody>
      </p:sp>
      <p:sp>
        <p:nvSpPr>
          <p:cNvPr id="620" name="TextBox 20"/>
          <p:cNvSpPr txBox="1"/>
          <p:nvPr/>
        </p:nvSpPr>
        <p:spPr>
          <a:xfrm>
            <a:off x="6351571" y="3244608"/>
            <a:ext cx="40657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‘c’</a:t>
            </a:r>
          </a:p>
        </p:txBody>
      </p:sp>
      <p:sp>
        <p:nvSpPr>
          <p:cNvPr id="621" name="TextBox 21"/>
          <p:cNvSpPr txBox="1"/>
          <p:nvPr/>
        </p:nvSpPr>
        <p:spPr>
          <a:xfrm>
            <a:off x="6986884" y="3246759"/>
            <a:ext cx="40657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‘d’</a:t>
            </a:r>
          </a:p>
        </p:txBody>
      </p:sp>
      <p:sp>
        <p:nvSpPr>
          <p:cNvPr id="622" name="TextBox 22"/>
          <p:cNvSpPr txBox="1"/>
          <p:nvPr/>
        </p:nvSpPr>
        <p:spPr>
          <a:xfrm>
            <a:off x="7633381" y="3231320"/>
            <a:ext cx="40657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‘e’</a:t>
            </a:r>
          </a:p>
        </p:txBody>
      </p:sp>
      <p:sp>
        <p:nvSpPr>
          <p:cNvPr id="623" name="TextBox 23"/>
          <p:cNvSpPr txBox="1"/>
          <p:nvPr/>
        </p:nvSpPr>
        <p:spPr>
          <a:xfrm>
            <a:off x="8205116" y="3229168"/>
            <a:ext cx="40657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‘f’</a:t>
            </a:r>
          </a:p>
        </p:txBody>
      </p:sp>
      <p:sp>
        <p:nvSpPr>
          <p:cNvPr id="624" name="TextBox 24"/>
          <p:cNvSpPr txBox="1"/>
          <p:nvPr/>
        </p:nvSpPr>
        <p:spPr>
          <a:xfrm>
            <a:off x="8789568" y="3244608"/>
            <a:ext cx="40657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‘g</a:t>
            </a:r>
          </a:p>
        </p:txBody>
      </p:sp>
      <p:sp>
        <p:nvSpPr>
          <p:cNvPr id="625" name="TextBox 25"/>
          <p:cNvSpPr txBox="1"/>
          <p:nvPr/>
        </p:nvSpPr>
        <p:spPr>
          <a:xfrm>
            <a:off x="9375879" y="3231340"/>
            <a:ext cx="40657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‘h’</a:t>
            </a:r>
          </a:p>
        </p:txBody>
      </p:sp>
      <p:sp>
        <p:nvSpPr>
          <p:cNvPr id="626" name="TextBox 26"/>
          <p:cNvSpPr txBox="1"/>
          <p:nvPr/>
        </p:nvSpPr>
        <p:spPr>
          <a:xfrm>
            <a:off x="9926236" y="3259104"/>
            <a:ext cx="40657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‘i’</a:t>
            </a:r>
          </a:p>
        </p:txBody>
      </p:sp>
      <p:sp>
        <p:nvSpPr>
          <p:cNvPr id="627" name="TextBox 27"/>
          <p:cNvSpPr txBox="1"/>
          <p:nvPr/>
        </p:nvSpPr>
        <p:spPr>
          <a:xfrm>
            <a:off x="10479416" y="3259104"/>
            <a:ext cx="40657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‘j’</a:t>
            </a:r>
          </a:p>
        </p:txBody>
      </p:sp>
      <p:sp>
        <p:nvSpPr>
          <p:cNvPr id="628" name="Rectangle 28"/>
          <p:cNvSpPr/>
          <p:nvPr/>
        </p:nvSpPr>
        <p:spPr>
          <a:xfrm>
            <a:off x="1116852" y="2056805"/>
            <a:ext cx="1473840" cy="1381264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29" name="Straight Connector 29"/>
          <p:cNvSpPr/>
          <p:nvPr/>
        </p:nvSpPr>
        <p:spPr>
          <a:xfrm>
            <a:off x="1105430" y="2514202"/>
            <a:ext cx="1473840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30" name="Straight Connector 30"/>
          <p:cNvSpPr/>
          <p:nvPr/>
        </p:nvSpPr>
        <p:spPr>
          <a:xfrm>
            <a:off x="1116852" y="2971600"/>
            <a:ext cx="1473840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31" name="TextBox 31"/>
          <p:cNvSpPr txBox="1"/>
          <p:nvPr/>
        </p:nvSpPr>
        <p:spPr>
          <a:xfrm>
            <a:off x="1116851" y="1629204"/>
            <a:ext cx="2641334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FullString: Span&lt;char&gt;</a:t>
            </a:r>
          </a:p>
        </p:txBody>
      </p:sp>
      <p:sp>
        <p:nvSpPr>
          <p:cNvPr id="632" name="TextBox 32"/>
          <p:cNvSpPr txBox="1"/>
          <p:nvPr/>
        </p:nvSpPr>
        <p:spPr>
          <a:xfrm>
            <a:off x="1323700" y="2076346"/>
            <a:ext cx="1333474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Start</a:t>
            </a:r>
          </a:p>
        </p:txBody>
      </p:sp>
      <p:sp>
        <p:nvSpPr>
          <p:cNvPr id="633" name="TextBox 33"/>
          <p:cNvSpPr txBox="1"/>
          <p:nvPr/>
        </p:nvSpPr>
        <p:spPr>
          <a:xfrm>
            <a:off x="1316448" y="2550012"/>
            <a:ext cx="1333474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Offset</a:t>
            </a:r>
          </a:p>
        </p:txBody>
      </p:sp>
      <p:sp>
        <p:nvSpPr>
          <p:cNvPr id="634" name="TextBox 34"/>
          <p:cNvSpPr txBox="1"/>
          <p:nvPr/>
        </p:nvSpPr>
        <p:spPr>
          <a:xfrm>
            <a:off x="1294495" y="3045142"/>
            <a:ext cx="133347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Size: 10</a:t>
            </a:r>
          </a:p>
        </p:txBody>
      </p:sp>
      <p:sp>
        <p:nvSpPr>
          <p:cNvPr id="635" name="Straight Arrow Connector 35"/>
          <p:cNvSpPr/>
          <p:nvPr/>
        </p:nvSpPr>
        <p:spPr>
          <a:xfrm>
            <a:off x="2151354" y="2292512"/>
            <a:ext cx="2850116" cy="994242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36" name="Straight Arrow Connector 37"/>
          <p:cNvSpPr/>
          <p:nvPr/>
        </p:nvSpPr>
        <p:spPr>
          <a:xfrm>
            <a:off x="2335167" y="2784303"/>
            <a:ext cx="2680661" cy="653764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37" name="Rectangle 58"/>
          <p:cNvSpPr/>
          <p:nvPr/>
        </p:nvSpPr>
        <p:spPr>
          <a:xfrm>
            <a:off x="1105430" y="4357456"/>
            <a:ext cx="1473840" cy="1381264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38" name="Straight Connector 59"/>
          <p:cNvSpPr/>
          <p:nvPr/>
        </p:nvSpPr>
        <p:spPr>
          <a:xfrm>
            <a:off x="1094008" y="4814854"/>
            <a:ext cx="1473841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39" name="Straight Connector 60"/>
          <p:cNvSpPr/>
          <p:nvPr/>
        </p:nvSpPr>
        <p:spPr>
          <a:xfrm>
            <a:off x="1105430" y="5272254"/>
            <a:ext cx="1473840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40" name="TextBox 61"/>
          <p:cNvSpPr txBox="1"/>
          <p:nvPr/>
        </p:nvSpPr>
        <p:spPr>
          <a:xfrm>
            <a:off x="819492" y="3897186"/>
            <a:ext cx="3008510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SecondHalf: Span&lt;char&gt;</a:t>
            </a:r>
          </a:p>
        </p:txBody>
      </p:sp>
      <p:sp>
        <p:nvSpPr>
          <p:cNvPr id="641" name="TextBox 62"/>
          <p:cNvSpPr txBox="1"/>
          <p:nvPr/>
        </p:nvSpPr>
        <p:spPr>
          <a:xfrm>
            <a:off x="1312279" y="4376999"/>
            <a:ext cx="1333474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Start</a:t>
            </a:r>
          </a:p>
        </p:txBody>
      </p:sp>
      <p:sp>
        <p:nvSpPr>
          <p:cNvPr id="642" name="TextBox 63"/>
          <p:cNvSpPr txBox="1"/>
          <p:nvPr/>
        </p:nvSpPr>
        <p:spPr>
          <a:xfrm>
            <a:off x="1305027" y="4850665"/>
            <a:ext cx="1333474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Offset</a:t>
            </a:r>
          </a:p>
        </p:txBody>
      </p:sp>
      <p:sp>
        <p:nvSpPr>
          <p:cNvPr id="643" name="TextBox 64"/>
          <p:cNvSpPr txBox="1"/>
          <p:nvPr/>
        </p:nvSpPr>
        <p:spPr>
          <a:xfrm>
            <a:off x="1283074" y="5345793"/>
            <a:ext cx="133347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Size: 5</a:t>
            </a:r>
          </a:p>
        </p:txBody>
      </p:sp>
      <p:sp>
        <p:nvSpPr>
          <p:cNvPr id="644" name="Straight Arrow Connector 65"/>
          <p:cNvSpPr/>
          <p:nvPr/>
        </p:nvSpPr>
        <p:spPr>
          <a:xfrm flipV="1">
            <a:off x="2139932" y="3683110"/>
            <a:ext cx="2939628" cy="910057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45" name="Straight Arrow Connector 66"/>
          <p:cNvSpPr/>
          <p:nvPr/>
        </p:nvSpPr>
        <p:spPr>
          <a:xfrm flipV="1">
            <a:off x="2323746" y="3742936"/>
            <a:ext cx="6084658" cy="1342021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46" name="Rectangle 40"/>
          <p:cNvSpPr/>
          <p:nvPr/>
        </p:nvSpPr>
        <p:spPr>
          <a:xfrm>
            <a:off x="10068396" y="5080708"/>
            <a:ext cx="1473840" cy="1381264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47" name="Straight Connector 41"/>
          <p:cNvSpPr/>
          <p:nvPr/>
        </p:nvSpPr>
        <p:spPr>
          <a:xfrm>
            <a:off x="10056973" y="5538106"/>
            <a:ext cx="1473840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48" name="Straight Connector 42"/>
          <p:cNvSpPr/>
          <p:nvPr/>
        </p:nvSpPr>
        <p:spPr>
          <a:xfrm>
            <a:off x="10068396" y="5995506"/>
            <a:ext cx="1473840" cy="1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49" name="TextBox 43"/>
          <p:cNvSpPr txBox="1"/>
          <p:nvPr/>
        </p:nvSpPr>
        <p:spPr>
          <a:xfrm>
            <a:off x="9782456" y="4620438"/>
            <a:ext cx="3008510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FirstHalf: Span&lt;char&gt;</a:t>
            </a:r>
          </a:p>
        </p:txBody>
      </p:sp>
      <p:sp>
        <p:nvSpPr>
          <p:cNvPr id="650" name="TextBox 44"/>
          <p:cNvSpPr txBox="1"/>
          <p:nvPr/>
        </p:nvSpPr>
        <p:spPr>
          <a:xfrm>
            <a:off x="10275243" y="5100251"/>
            <a:ext cx="1333474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Start</a:t>
            </a:r>
          </a:p>
        </p:txBody>
      </p:sp>
      <p:sp>
        <p:nvSpPr>
          <p:cNvPr id="651" name="TextBox 45"/>
          <p:cNvSpPr txBox="1"/>
          <p:nvPr/>
        </p:nvSpPr>
        <p:spPr>
          <a:xfrm>
            <a:off x="10267991" y="5573917"/>
            <a:ext cx="1333474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Offset</a:t>
            </a:r>
          </a:p>
        </p:txBody>
      </p:sp>
      <p:sp>
        <p:nvSpPr>
          <p:cNvPr id="652" name="TextBox 46"/>
          <p:cNvSpPr txBox="1"/>
          <p:nvPr/>
        </p:nvSpPr>
        <p:spPr>
          <a:xfrm>
            <a:off x="10246038" y="6069045"/>
            <a:ext cx="1333474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Size: 5</a:t>
            </a:r>
          </a:p>
        </p:txBody>
      </p:sp>
      <p:sp>
        <p:nvSpPr>
          <p:cNvPr id="653" name="Straight Arrow Connector 47"/>
          <p:cNvSpPr/>
          <p:nvPr/>
        </p:nvSpPr>
        <p:spPr>
          <a:xfrm flipH="1" flipV="1">
            <a:off x="5638601" y="3767167"/>
            <a:ext cx="4429796" cy="1472002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54" name="Straight Arrow Connector 48"/>
          <p:cNvSpPr/>
          <p:nvPr/>
        </p:nvSpPr>
        <p:spPr>
          <a:xfrm flipH="1" flipV="1">
            <a:off x="5366074" y="3767168"/>
            <a:ext cx="4768806" cy="1968362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after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3" grpId="26"/>
      <p:bldP build="whole" bldLvl="1" animBg="1" rev="0" advAuto="0" spid="649" grpId="22"/>
      <p:bldP build="whole" bldLvl="1" animBg="1" rev="0" advAuto="0" spid="650" grpId="23"/>
      <p:bldP build="whole" bldLvl="1" animBg="1" rev="0" advAuto="0" spid="639" grpId="12"/>
      <p:bldP build="whole" bldLvl="1" animBg="1" rev="0" advAuto="0" spid="641" grpId="14"/>
      <p:bldP build="whole" bldLvl="1" animBg="1" rev="0" advAuto="0" spid="640" grpId="13"/>
      <p:bldP build="whole" bldLvl="1" animBg="1" rev="0" advAuto="0" spid="629" grpId="2"/>
      <p:bldP build="whole" bldLvl="1" animBg="1" rev="0" advAuto="0" spid="634" grpId="7"/>
      <p:bldP build="whole" bldLvl="1" animBg="1" rev="0" advAuto="0" spid="632" grpId="5"/>
      <p:bldP build="whole" bldLvl="1" animBg="1" rev="0" advAuto="0" spid="647" grpId="20"/>
      <p:bldP build="whole" bldLvl="1" animBg="1" rev="0" advAuto="0" spid="638" grpId="11"/>
      <p:bldP build="whole" bldLvl="1" animBg="1" rev="0" advAuto="0" spid="637" grpId="10"/>
      <p:bldP build="whole" bldLvl="1" animBg="1" rev="0" advAuto="0" spid="652" grpId="25"/>
      <p:bldP build="whole" bldLvl="1" animBg="1" rev="0" advAuto="0" spid="643" grpId="16"/>
      <p:bldP build="whole" bldLvl="1" animBg="1" rev="0" advAuto="0" spid="644" grpId="18"/>
      <p:bldP build="whole" bldLvl="1" animBg="1" rev="0" advAuto="0" spid="631" grpId="4"/>
      <p:bldP build="whole" bldLvl="1" animBg="1" rev="0" advAuto="0" spid="654" grpId="27"/>
      <p:bldP build="whole" bldLvl="1" animBg="1" rev="0" advAuto="0" spid="642" grpId="15"/>
      <p:bldP build="whole" bldLvl="1" animBg="1" rev="0" advAuto="0" spid="636" grpId="8"/>
      <p:bldP build="whole" bldLvl="1" animBg="1" rev="0" advAuto="0" spid="628" grpId="1"/>
      <p:bldP build="whole" bldLvl="1" animBg="1" rev="0" advAuto="0" spid="645" grpId="17"/>
      <p:bldP build="whole" bldLvl="1" animBg="1" rev="0" advAuto="0" spid="651" grpId="24"/>
      <p:bldP build="whole" bldLvl="1" animBg="1" rev="0" advAuto="0" spid="630" grpId="3"/>
      <p:bldP build="whole" bldLvl="1" animBg="1" rev="0" advAuto="0" spid="646" grpId="19"/>
      <p:bldP build="whole" bldLvl="1" animBg="1" rev="0" advAuto="0" spid="633" grpId="6"/>
      <p:bldP build="whole" bldLvl="1" animBg="1" rev="0" advAuto="0" spid="648" grpId="21"/>
      <p:bldP build="whole" bldLvl="1" animBg="1" rev="0" advAuto="0" spid="635" grpId="9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Title 1"/>
          <p:cNvSpPr txBox="1"/>
          <p:nvPr>
            <p:ph type="title"/>
          </p:nvPr>
        </p:nvSpPr>
        <p:spPr>
          <a:xfrm>
            <a:off x="-92252" y="-28955"/>
            <a:ext cx="12192001" cy="1325563"/>
          </a:xfrm>
          <a:prstGeom prst="rect">
            <a:avLst/>
          </a:prstGeom>
        </p:spPr>
        <p:txBody>
          <a:bodyPr/>
          <a:lstStyle/>
          <a:p>
            <a:pPr/>
            <a:r>
              <a:t>Span use cases</a:t>
            </a:r>
          </a:p>
        </p:txBody>
      </p:sp>
      <p:sp>
        <p:nvSpPr>
          <p:cNvPr id="657" name="Shape 149"/>
          <p:cNvSpPr txBox="1"/>
          <p:nvPr/>
        </p:nvSpPr>
        <p:spPr>
          <a:xfrm>
            <a:off x="310605" y="1439445"/>
            <a:ext cx="11725680" cy="296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7" indent="-228607" defTabSz="91443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  <a:r>
              <a:t>String parsing </a:t>
            </a:r>
          </a:p>
          <a:p>
            <a:pPr marL="228607" indent="-228607" defTabSz="91443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  <a:r>
              <a:t>Encoding </a:t>
            </a:r>
          </a:p>
          <a:p>
            <a:pPr marL="228607" indent="-228607" defTabSz="91443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  <a:r>
              <a:t>Formatting</a:t>
            </a:r>
          </a:p>
          <a:p>
            <a:pPr marL="228607" indent="-228607" defTabSz="91443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  <a:r>
              <a:t>Compression/Decompression</a:t>
            </a:r>
          </a:p>
          <a:p>
            <a:pPr marL="228607" indent="-228607" defTabSz="91443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  <a:r>
              <a:t>Data Pipelines </a:t>
            </a:r>
          </a:p>
          <a:p>
            <a:pPr marL="228607" indent="-228607" defTabSz="91443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pPr>
            <a:r>
              <a:t>JSON Serialization/Deserialization (System.Text.Json</a:t>
            </a:r>
            <a:r>
              <a:t>-in .NET Core 3.0)</a:t>
            </a:r>
          </a:p>
        </p:txBody>
      </p:sp>
      <p:sp>
        <p:nvSpPr>
          <p:cNvPr id="658" name="TextBox 3"/>
          <p:cNvSpPr txBox="1"/>
          <p:nvPr/>
        </p:nvSpPr>
        <p:spPr>
          <a:xfrm>
            <a:off x="313098" y="4700460"/>
            <a:ext cx="197575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HTTP server: </a:t>
            </a:r>
          </a:p>
        </p:txBody>
      </p:sp>
      <p:grpSp>
        <p:nvGrpSpPr>
          <p:cNvPr id="661" name="Rectangle 6"/>
          <p:cNvGrpSpPr/>
          <p:nvPr/>
        </p:nvGrpSpPr>
        <p:grpSpPr>
          <a:xfrm>
            <a:off x="370043" y="5337262"/>
            <a:ext cx="1185489" cy="624841"/>
            <a:chOff x="0" y="0"/>
            <a:chExt cx="1185487" cy="624840"/>
          </a:xfrm>
        </p:grpSpPr>
        <p:sp>
          <p:nvSpPr>
            <p:cNvPr id="659" name="Rectangle"/>
            <p:cNvSpPr/>
            <p:nvPr/>
          </p:nvSpPr>
          <p:spPr>
            <a:xfrm>
              <a:off x="0" y="2177"/>
              <a:ext cx="1185488" cy="620486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0" name="Socket fills buffer"/>
            <p:cNvSpPr txBox="1"/>
            <p:nvPr/>
          </p:nvSpPr>
          <p:spPr>
            <a:xfrm>
              <a:off x="0" y="-1"/>
              <a:ext cx="1185488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Socket fills buffer  </a:t>
              </a:r>
            </a:p>
          </p:txBody>
        </p:sp>
      </p:grpSp>
      <p:grpSp>
        <p:nvGrpSpPr>
          <p:cNvPr id="664" name="Rectangle 10"/>
          <p:cNvGrpSpPr/>
          <p:nvPr/>
        </p:nvGrpSpPr>
        <p:grpSpPr>
          <a:xfrm>
            <a:off x="1901899" y="5337443"/>
            <a:ext cx="1057112" cy="624841"/>
            <a:chOff x="0" y="0"/>
            <a:chExt cx="1057110" cy="624840"/>
          </a:xfrm>
        </p:grpSpPr>
        <p:sp>
          <p:nvSpPr>
            <p:cNvPr id="662" name="Rectangle"/>
            <p:cNvSpPr/>
            <p:nvPr/>
          </p:nvSpPr>
          <p:spPr>
            <a:xfrm>
              <a:off x="0" y="2177"/>
              <a:ext cx="1057111" cy="620486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3" name="HTTP Parsing"/>
            <p:cNvSpPr txBox="1"/>
            <p:nvPr/>
          </p:nvSpPr>
          <p:spPr>
            <a:xfrm>
              <a:off x="0" y="-1"/>
              <a:ext cx="1057111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HTTP Parsing</a:t>
              </a:r>
            </a:p>
          </p:txBody>
        </p:sp>
      </p:grpSp>
      <p:grpSp>
        <p:nvGrpSpPr>
          <p:cNvPr id="667" name="Rectangle 11"/>
          <p:cNvGrpSpPr/>
          <p:nvPr/>
        </p:nvGrpSpPr>
        <p:grpSpPr>
          <a:xfrm>
            <a:off x="3308484" y="5337259"/>
            <a:ext cx="1081589" cy="624841"/>
            <a:chOff x="0" y="0"/>
            <a:chExt cx="1081587" cy="624840"/>
          </a:xfrm>
        </p:grpSpPr>
        <p:sp>
          <p:nvSpPr>
            <p:cNvPr id="665" name="Rectangle"/>
            <p:cNvSpPr/>
            <p:nvPr/>
          </p:nvSpPr>
          <p:spPr>
            <a:xfrm>
              <a:off x="0" y="2177"/>
              <a:ext cx="1081588" cy="620486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6" name="Decompression"/>
            <p:cNvSpPr txBox="1"/>
            <p:nvPr/>
          </p:nvSpPr>
          <p:spPr>
            <a:xfrm>
              <a:off x="0" y="-1"/>
              <a:ext cx="1081588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Decompression</a:t>
              </a:r>
            </a:p>
          </p:txBody>
        </p:sp>
      </p:grpSp>
      <p:grpSp>
        <p:nvGrpSpPr>
          <p:cNvPr id="670" name="Rectangle 12"/>
          <p:cNvGrpSpPr/>
          <p:nvPr/>
        </p:nvGrpSpPr>
        <p:grpSpPr>
          <a:xfrm>
            <a:off x="4790638" y="5337259"/>
            <a:ext cx="1039932" cy="624841"/>
            <a:chOff x="0" y="0"/>
            <a:chExt cx="1039930" cy="624840"/>
          </a:xfrm>
        </p:grpSpPr>
        <p:sp>
          <p:nvSpPr>
            <p:cNvPr id="668" name="Rectangle"/>
            <p:cNvSpPr/>
            <p:nvPr/>
          </p:nvSpPr>
          <p:spPr>
            <a:xfrm>
              <a:off x="0" y="2177"/>
              <a:ext cx="1039931" cy="620486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9" name="Base 64 decoding"/>
            <p:cNvSpPr txBox="1"/>
            <p:nvPr/>
          </p:nvSpPr>
          <p:spPr>
            <a:xfrm>
              <a:off x="0" y="-1"/>
              <a:ext cx="1039931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Base 64 decoding</a:t>
              </a:r>
            </a:p>
          </p:txBody>
        </p:sp>
      </p:grpSp>
      <p:grpSp>
        <p:nvGrpSpPr>
          <p:cNvPr id="673" name="Rectangle 13"/>
          <p:cNvGrpSpPr/>
          <p:nvPr/>
        </p:nvGrpSpPr>
        <p:grpSpPr>
          <a:xfrm>
            <a:off x="6183888" y="5339436"/>
            <a:ext cx="951851" cy="620486"/>
            <a:chOff x="0" y="0"/>
            <a:chExt cx="951850" cy="620484"/>
          </a:xfrm>
        </p:grpSpPr>
        <p:sp>
          <p:nvSpPr>
            <p:cNvPr id="671" name="Rectangle"/>
            <p:cNvSpPr/>
            <p:nvPr/>
          </p:nvSpPr>
          <p:spPr>
            <a:xfrm>
              <a:off x="-1" y="0"/>
              <a:ext cx="951852" cy="620485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2" name="Routing"/>
            <p:cNvSpPr txBox="1"/>
            <p:nvPr/>
          </p:nvSpPr>
          <p:spPr>
            <a:xfrm>
              <a:off x="-1" y="131172"/>
              <a:ext cx="95185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Routing</a:t>
              </a:r>
            </a:p>
          </p:txBody>
        </p:sp>
      </p:grpSp>
      <p:grpSp>
        <p:nvGrpSpPr>
          <p:cNvPr id="676" name="Rectangle 14"/>
          <p:cNvGrpSpPr/>
          <p:nvPr/>
        </p:nvGrpSpPr>
        <p:grpSpPr>
          <a:xfrm>
            <a:off x="7541448" y="5358460"/>
            <a:ext cx="929213" cy="624841"/>
            <a:chOff x="0" y="0"/>
            <a:chExt cx="929211" cy="624840"/>
          </a:xfrm>
        </p:grpSpPr>
        <p:sp>
          <p:nvSpPr>
            <p:cNvPr id="674" name="Rectangle"/>
            <p:cNvSpPr/>
            <p:nvPr/>
          </p:nvSpPr>
          <p:spPr>
            <a:xfrm>
              <a:off x="0" y="2177"/>
              <a:ext cx="929212" cy="620486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5" name="HTML Writing"/>
            <p:cNvSpPr txBox="1"/>
            <p:nvPr/>
          </p:nvSpPr>
          <p:spPr>
            <a:xfrm>
              <a:off x="0" y="-1"/>
              <a:ext cx="929212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HTML Writing</a:t>
              </a:r>
            </a:p>
          </p:txBody>
        </p:sp>
      </p:grpSp>
      <p:grpSp>
        <p:nvGrpSpPr>
          <p:cNvPr id="679" name="Rectangle 15"/>
          <p:cNvGrpSpPr/>
          <p:nvPr/>
        </p:nvGrpSpPr>
        <p:grpSpPr>
          <a:xfrm>
            <a:off x="8899321" y="5379480"/>
            <a:ext cx="852370" cy="624841"/>
            <a:chOff x="0" y="0"/>
            <a:chExt cx="852368" cy="624840"/>
          </a:xfrm>
        </p:grpSpPr>
        <p:sp>
          <p:nvSpPr>
            <p:cNvPr id="677" name="Rectangle"/>
            <p:cNvSpPr/>
            <p:nvPr/>
          </p:nvSpPr>
          <p:spPr>
            <a:xfrm>
              <a:off x="0" y="2177"/>
              <a:ext cx="852369" cy="620486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8" name="HTTP writing"/>
            <p:cNvSpPr txBox="1"/>
            <p:nvPr/>
          </p:nvSpPr>
          <p:spPr>
            <a:xfrm>
              <a:off x="0" y="-1"/>
              <a:ext cx="852369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HTTP writing</a:t>
              </a:r>
            </a:p>
          </p:txBody>
        </p:sp>
      </p:grpSp>
      <p:grpSp>
        <p:nvGrpSpPr>
          <p:cNvPr id="682" name="Rectangle 16"/>
          <p:cNvGrpSpPr/>
          <p:nvPr/>
        </p:nvGrpSpPr>
        <p:grpSpPr>
          <a:xfrm>
            <a:off x="10180353" y="5400682"/>
            <a:ext cx="963854" cy="624841"/>
            <a:chOff x="0" y="0"/>
            <a:chExt cx="963852" cy="624840"/>
          </a:xfrm>
        </p:grpSpPr>
        <p:sp>
          <p:nvSpPr>
            <p:cNvPr id="680" name="Rectangle"/>
            <p:cNvSpPr/>
            <p:nvPr/>
          </p:nvSpPr>
          <p:spPr>
            <a:xfrm>
              <a:off x="0" y="2177"/>
              <a:ext cx="963853" cy="620486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1" name="HTTP writing"/>
            <p:cNvSpPr txBox="1"/>
            <p:nvPr/>
          </p:nvSpPr>
          <p:spPr>
            <a:xfrm>
              <a:off x="0" y="-1"/>
              <a:ext cx="963853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HTTP writing</a:t>
              </a:r>
            </a:p>
          </p:txBody>
        </p:sp>
      </p:grpSp>
      <p:sp>
        <p:nvSpPr>
          <p:cNvPr id="690" name="Straight Arrow Connector 18"/>
          <p:cNvSpPr/>
          <p:nvPr/>
        </p:nvSpPr>
        <p:spPr>
          <a:xfrm>
            <a:off x="1561859" y="5649756"/>
            <a:ext cx="333691" cy="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84" name="Straight Arrow Connector 19"/>
          <p:cNvSpPr/>
          <p:nvPr/>
        </p:nvSpPr>
        <p:spPr>
          <a:xfrm>
            <a:off x="2965962" y="5649678"/>
            <a:ext cx="346370" cy="182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85" name="Straight Arrow Connector 20"/>
          <p:cNvSpPr/>
          <p:nvPr/>
        </p:nvSpPr>
        <p:spPr>
          <a:xfrm>
            <a:off x="4393176" y="5691901"/>
            <a:ext cx="387234" cy="21384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86" name="Straight Arrow Connector 22"/>
          <p:cNvSpPr/>
          <p:nvPr/>
        </p:nvSpPr>
        <p:spPr>
          <a:xfrm>
            <a:off x="5830568" y="5726522"/>
            <a:ext cx="346370" cy="182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87" name="Straight Arrow Connector 23"/>
          <p:cNvSpPr/>
          <p:nvPr/>
        </p:nvSpPr>
        <p:spPr>
          <a:xfrm>
            <a:off x="7135738" y="5726341"/>
            <a:ext cx="346370" cy="182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88" name="Straight Arrow Connector 24"/>
          <p:cNvSpPr/>
          <p:nvPr/>
        </p:nvSpPr>
        <p:spPr>
          <a:xfrm>
            <a:off x="8510272" y="5713103"/>
            <a:ext cx="346370" cy="182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89" name="Straight Arrow Connector 25"/>
          <p:cNvSpPr/>
          <p:nvPr/>
        </p:nvSpPr>
        <p:spPr>
          <a:xfrm>
            <a:off x="9751692" y="5731964"/>
            <a:ext cx="346370" cy="182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148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Span&lt;T&gt; - String parsing</a:t>
            </a:r>
          </a:p>
        </p:txBody>
      </p:sp>
      <p:sp>
        <p:nvSpPr>
          <p:cNvPr id="693" name="Rectangle 1"/>
          <p:cNvSpPr txBox="1"/>
          <p:nvPr/>
        </p:nvSpPr>
        <p:spPr>
          <a:xfrm>
            <a:off x="123886" y="1115372"/>
            <a:ext cx="11692523" cy="567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static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WorkWithSpan()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ReadOnlySpan&lt;</a:t>
            </a:r>
            <a:r>
              <a:rPr>
                <a:solidFill>
                  <a:srgbClr val="0000FF"/>
                </a:solidFill>
              </a:rPr>
              <a:t>char</a:t>
            </a:r>
            <a:r>
              <a:t>&gt; str = </a:t>
            </a:r>
            <a:r>
              <a:rPr>
                <a:solidFill>
                  <a:srgbClr val="800000"/>
                </a:solidFill>
              </a:rPr>
              <a:t>@"Request URL: http://kalapos.net/</a:t>
            </a:r>
            <a:endParaRPr>
              <a:solidFill>
                <a:srgbClr val="800000"/>
              </a:solidFill>
            </a:endParaRPr>
          </a:p>
          <a:p>
            <a:pPr>
              <a:defRPr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	Request Method:GET</a:t>
            </a:r>
          </a:p>
          <a:p>
            <a:pPr>
              <a:defRPr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Status Code:200 OK</a:t>
            </a:r>
          </a:p>
          <a:p>
            <a:pPr>
              <a:defRPr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	Remote Address:81.10.250.159:80</a:t>
            </a:r>
          </a:p>
          <a:p>
            <a:pPr>
              <a:defRPr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Referrer Policy:no-referrer-when-downgrade</a:t>
            </a:r>
          </a:p>
          <a:p>
            <a:pPr>
              <a:defRPr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	Accept:texvt/html,application/xhtml+xml,application/xml;q=0.9,</a:t>
            </a:r>
          </a:p>
          <a:p>
            <a:pPr>
              <a:defRPr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	Accept-Encoding:gzip, deflate</a:t>
            </a:r>
          </a:p>
          <a:p>
            <a:pPr>
              <a:defRPr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Accept-Language:de-DE,de;q=0.8,en-US;q=0.6,en;q=0.4,hu;q=0.2</a:t>
            </a:r>
          </a:p>
          <a:p>
            <a:pPr>
              <a:defRPr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	Connection:keep-alive</a:t>
            </a:r>
          </a:p>
          <a:p>
            <a:pPr>
              <a:defRPr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	Cookie:__cfduid=d37ec605870fbb75a1b5b9616bf161ed01507890791; 	  			   _ga=GA1.2.460922426.1476689834; _gid=GA1.2.1163677089.1508317942</a:t>
            </a:r>
          </a:p>
          <a:p>
            <a:pPr>
              <a:defRPr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Host:kalapos.net</a:t>
            </a:r>
          </a:p>
          <a:p>
            <a:pPr>
              <a:defRPr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	Upgrade-Insecure-Requests:1</a:t>
            </a:r>
          </a:p>
          <a:p>
            <a:pPr>
              <a:defRPr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	User-Agent:Mozilla/5.0 (Windows NT 10.0; Win64; x64) AppleWebKit/537.36 (KHTML, like  	     Gecko) Chrome/61.0.3163.100 Safari/537.36"</a:t>
            </a:r>
            <a:r>
              <a:rPr>
                <a:solidFill>
                  <a:srgbClr val="000000"/>
                </a:solidFill>
              </a:rPr>
              <a:t>.AsSpan();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	ParseStringSpan(str);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148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Span&lt;T&gt; - String parsing</a:t>
            </a:r>
          </a:p>
        </p:txBody>
      </p:sp>
      <p:sp>
        <p:nvSpPr>
          <p:cNvPr id="696" name="Rectangle 2"/>
          <p:cNvSpPr txBox="1"/>
          <p:nvPr/>
        </p:nvSpPr>
        <p:spPr>
          <a:xfrm>
            <a:off x="289067" y="1143516"/>
            <a:ext cx="5515899" cy="491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static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ParseStringSpan(ReadOnlySpan&lt;</a:t>
            </a:r>
            <a:r>
              <a:t>char</a:t>
            </a:r>
            <a:r>
              <a:rPr>
                <a:solidFill>
                  <a:srgbClr val="000000"/>
                </a:solidFill>
              </a:rPr>
              <a:t>&gt; str)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var</a:t>
            </a:r>
            <a:r>
              <a:rPr>
                <a:solidFill>
                  <a:srgbClr val="000000"/>
                </a:solidFill>
              </a:rPr>
              <a:t> url = str.Slice(13, 19);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var</a:t>
            </a:r>
            <a:r>
              <a:rPr>
                <a:solidFill>
                  <a:srgbClr val="000000"/>
                </a:solidFill>
              </a:rPr>
              <a:t> method = str.Slice(58, 3);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 Int32.TryParse(str.Slice(84, 3), </a:t>
            </a:r>
            <a:r>
              <a:rPr>
                <a:solidFill>
                  <a:srgbClr val="0000FF"/>
                </a:solidFill>
              </a:rPr>
              <a:t>out</a:t>
            </a:r>
            <a:r>
              <a:t> </a:t>
            </a:r>
            <a:r>
              <a:rPr>
                <a:solidFill>
                  <a:srgbClr val="0000FF"/>
                </a:solidFill>
              </a:rPr>
              <a:t>int</a:t>
            </a:r>
            <a:r>
              <a:t>    statusCode);</a:t>
            </a:r>
          </a:p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var</a:t>
            </a:r>
            <a:r>
              <a:rPr>
                <a:solidFill>
                  <a:srgbClr val="000000"/>
                </a:solidFill>
              </a:rPr>
              <a:t> remoteAddr = str.Slice(116, 14);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var</a:t>
            </a:r>
            <a:r>
              <a:rPr>
                <a:solidFill>
                  <a:srgbClr val="000000"/>
                </a:solidFill>
              </a:rPr>
              <a:t> referrerPolicy = str.Slice(157, 26);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var</a:t>
            </a:r>
            <a:r>
              <a:rPr>
                <a:solidFill>
                  <a:srgbClr val="000000"/>
                </a:solidFill>
              </a:rPr>
              <a:t> accept = str.Slice(201, 85);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var</a:t>
            </a:r>
            <a:r>
              <a:rPr>
                <a:solidFill>
                  <a:srgbClr val="000000"/>
                </a:solidFill>
              </a:rPr>
              <a:t> acceptEncoding = str.Slice(313, 13);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var</a:t>
            </a:r>
            <a:r>
              <a:rPr>
                <a:solidFill>
                  <a:srgbClr val="000000"/>
                </a:solidFill>
              </a:rPr>
              <a:t> acceptLanguage = str.Slice(353, 44);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var</a:t>
            </a:r>
            <a:r>
              <a:rPr>
                <a:solidFill>
                  <a:srgbClr val="000000"/>
                </a:solidFill>
              </a:rPr>
              <a:t> connection = str.Slice(419, 10);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var</a:t>
            </a:r>
            <a:r>
              <a:rPr>
                <a:solidFill>
                  <a:srgbClr val="000000"/>
                </a:solidFill>
              </a:rPr>
              <a:t> cookie = str.Slice(447, 118);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var</a:t>
            </a:r>
            <a:r>
              <a:rPr>
                <a:solidFill>
                  <a:srgbClr val="000000"/>
                </a:solidFill>
              </a:rPr>
              <a:t> host = str.Slice(581, 11);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 Int32.TryParse(str.Slice(629, 1), </a:t>
            </a:r>
            <a:r>
              <a:rPr>
                <a:solidFill>
                  <a:srgbClr val="0000FF"/>
                </a:solidFill>
              </a:rPr>
              <a:t>out</a:t>
            </a:r>
            <a:r>
              <a:t> </a:t>
            </a:r>
            <a:r>
              <a:rPr>
                <a:solidFill>
                  <a:srgbClr val="0000FF"/>
                </a:solidFill>
              </a:rPr>
              <a:t>int</a:t>
            </a:r>
            <a:r>
              <a:t>  updgradeInsecureRequest);</a:t>
            </a:r>
          </a:p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var</a:t>
            </a:r>
            <a:r>
              <a:rPr>
                <a:solidFill>
                  <a:srgbClr val="000000"/>
                </a:solidFill>
              </a:rPr>
              <a:t> userAgent = str.Slice(652, 115);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697" name="Rectangle 3"/>
          <p:cNvSpPr txBox="1"/>
          <p:nvPr/>
        </p:nvSpPr>
        <p:spPr>
          <a:xfrm>
            <a:off x="5929745" y="1208409"/>
            <a:ext cx="6407773" cy="491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000000"/>
                </a:solidFill>
              </a:rPr>
              <a:t> </a:t>
            </a:r>
            <a:r>
              <a:t>static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ParseStringClassic(String str)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var</a:t>
            </a:r>
            <a:r>
              <a:rPr>
                <a:solidFill>
                  <a:srgbClr val="000000"/>
                </a:solidFill>
              </a:rPr>
              <a:t> url = str.Substring(13, 19);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var</a:t>
            </a:r>
            <a:r>
              <a:rPr>
                <a:solidFill>
                  <a:srgbClr val="000000"/>
                </a:solidFill>
              </a:rPr>
              <a:t> method = str.Substring(58, 3);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 Int32.TryParse(str.Substring(84, 3), </a:t>
            </a:r>
            <a:r>
              <a:rPr>
                <a:solidFill>
                  <a:srgbClr val="0000FF"/>
                </a:solidFill>
              </a:rPr>
              <a:t>out</a:t>
            </a:r>
            <a:r>
              <a:t> </a:t>
            </a:r>
            <a:r>
              <a:rPr>
                <a:solidFill>
                  <a:srgbClr val="0000FF"/>
                </a:solidFill>
              </a:rPr>
              <a:t>int</a:t>
            </a:r>
            <a:r>
              <a:t>  statusCode);</a:t>
            </a:r>
          </a:p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var</a:t>
            </a:r>
            <a:r>
              <a:rPr>
                <a:solidFill>
                  <a:srgbClr val="000000"/>
                </a:solidFill>
              </a:rPr>
              <a:t> remoteAddr = str.Substring(116, 14);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var</a:t>
            </a:r>
            <a:r>
              <a:rPr>
                <a:solidFill>
                  <a:srgbClr val="000000"/>
                </a:solidFill>
              </a:rPr>
              <a:t> referrerPolicy = str.Substring(157, 26);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var</a:t>
            </a:r>
            <a:r>
              <a:rPr>
                <a:solidFill>
                  <a:srgbClr val="000000"/>
                </a:solidFill>
              </a:rPr>
              <a:t> accept = str.Substring(201, 85);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var</a:t>
            </a:r>
            <a:r>
              <a:rPr>
                <a:solidFill>
                  <a:srgbClr val="000000"/>
                </a:solidFill>
              </a:rPr>
              <a:t> acceptEncoding = str.Substring(313, 13);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var</a:t>
            </a:r>
            <a:r>
              <a:rPr>
                <a:solidFill>
                  <a:srgbClr val="000000"/>
                </a:solidFill>
              </a:rPr>
              <a:t> acceptLanguage = str.Substring(353, 44);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var</a:t>
            </a:r>
            <a:r>
              <a:rPr>
                <a:solidFill>
                  <a:srgbClr val="000000"/>
                </a:solidFill>
              </a:rPr>
              <a:t> connection = str.Substring(419, 10);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var</a:t>
            </a:r>
            <a:r>
              <a:rPr>
                <a:solidFill>
                  <a:srgbClr val="000000"/>
                </a:solidFill>
              </a:rPr>
              <a:t> cookie = str.Substring(447, 118);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var</a:t>
            </a:r>
            <a:r>
              <a:rPr>
                <a:solidFill>
                  <a:srgbClr val="000000"/>
                </a:solidFill>
              </a:rPr>
              <a:t> host = str.Substring(581, 11);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 Int32.TryParse(str.Substring(629, 1), </a:t>
            </a:r>
            <a:r>
              <a:rPr>
                <a:solidFill>
                  <a:srgbClr val="0000FF"/>
                </a:solidFill>
              </a:rPr>
              <a:t>out</a:t>
            </a:r>
            <a:r>
              <a:t> </a:t>
            </a:r>
            <a:r>
              <a:rPr>
                <a:solidFill>
                  <a:srgbClr val="0000FF"/>
                </a:solidFill>
              </a:rPr>
              <a:t>int</a:t>
            </a:r>
            <a:r>
              <a:t> updgradeInsecureRequest);</a:t>
            </a:r>
          </a:p>
          <a:p>
            <a:pPr>
              <a:defRPr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var</a:t>
            </a:r>
            <a:r>
              <a:rPr>
                <a:solidFill>
                  <a:srgbClr val="000000"/>
                </a:solidFill>
              </a:rPr>
              <a:t> userAgent = str.Substring(652, 115);</a:t>
            </a:r>
            <a:endParaRPr>
              <a:solidFill>
                <a:srgbClr val="000000"/>
              </a:solidFill>
            </a:endParaRP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698" name="Oval 4"/>
          <p:cNvSpPr/>
          <p:nvPr/>
        </p:nvSpPr>
        <p:spPr>
          <a:xfrm>
            <a:off x="1577880" y="1867679"/>
            <a:ext cx="2647757" cy="601402"/>
          </a:xfrm>
          <a:prstGeom prst="ellipse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9" name="Oval 5"/>
          <p:cNvSpPr/>
          <p:nvPr/>
        </p:nvSpPr>
        <p:spPr>
          <a:xfrm>
            <a:off x="7211138" y="1867679"/>
            <a:ext cx="3021831" cy="754397"/>
          </a:xfrm>
          <a:prstGeom prst="ellipse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75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75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6" grpId="1"/>
      <p:bldP build="whole" bldLvl="1" animBg="1" rev="0" advAuto="0" spid="697" grpId="3"/>
      <p:bldP build="whole" bldLvl="1" animBg="1" rev="0" advAuto="0" spid="698" grpId="2"/>
      <p:bldP build="whole" bldLvl="1" animBg="1" rev="0" advAuto="0" spid="699" grpId="4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148"/>
          <p:cNvSpPr txBox="1"/>
          <p:nvPr>
            <p:ph type="title"/>
          </p:nvPr>
        </p:nvSpPr>
        <p:spPr>
          <a:xfrm>
            <a:off x="0" y="-28955"/>
            <a:ext cx="12192000" cy="1025948"/>
          </a:xfrm>
          <a:prstGeom prst="rect">
            <a:avLst/>
          </a:prstGeom>
        </p:spPr>
        <p:txBody>
          <a:bodyPr/>
          <a:lstStyle/>
          <a:p>
            <a:pPr/>
            <a:r>
              <a:t>Span&lt;T&gt; - Benchmark</a:t>
            </a:r>
          </a:p>
        </p:txBody>
      </p:sp>
      <p:pic>
        <p:nvPicPr>
          <p:cNvPr id="70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0" t="0" r="21973" b="0"/>
          <a:stretch>
            <a:fillRect/>
          </a:stretch>
        </p:blipFill>
        <p:spPr>
          <a:xfrm>
            <a:off x="175191" y="973025"/>
            <a:ext cx="7623486" cy="5034970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Rectangle 2"/>
          <p:cNvSpPr txBox="1"/>
          <p:nvPr/>
        </p:nvSpPr>
        <p:spPr>
          <a:xfrm>
            <a:off x="534873" y="6272053"/>
            <a:ext cx="1095707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rPr u="sng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3" invalidUrl="" action="" tgtFrame="" tooltip="" history="1" highlightClick="0" endSnd="0"/>
              </a:rPr>
              <a:t>https://github.com/gregkalapos/ADC19Samples/tree/master/RefAndSpan/StringParsingWithSpan</a:t>
            </a:r>
            <a:r>
              <a:t> </a:t>
            </a:r>
          </a:p>
        </p:txBody>
      </p:sp>
      <p:pic>
        <p:nvPicPr>
          <p:cNvPr id="704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rcRect l="0" t="0" r="12079" b="0"/>
          <a:stretch>
            <a:fillRect/>
          </a:stretch>
        </p:blipFill>
        <p:spPr>
          <a:xfrm>
            <a:off x="7908566" y="1261051"/>
            <a:ext cx="4173544" cy="47469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212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.NET Standard 2.1</a:t>
            </a:r>
          </a:p>
        </p:txBody>
      </p:sp>
      <p:sp>
        <p:nvSpPr>
          <p:cNvPr id="707" name="Shape 213"/>
          <p:cNvSpPr txBox="1"/>
          <p:nvPr>
            <p:ph type="body" sz="half" idx="1"/>
          </p:nvPr>
        </p:nvSpPr>
        <p:spPr>
          <a:xfrm>
            <a:off x="609599" y="1162979"/>
            <a:ext cx="11385195" cy="1536726"/>
          </a:xfrm>
          <a:prstGeom prst="rect">
            <a:avLst/>
          </a:prstGeom>
        </p:spPr>
        <p:txBody>
          <a:bodyPr/>
          <a:lstStyle/>
          <a:p>
            <a:pPr/>
            <a:r>
              <a:t>~3K new API</a:t>
            </a:r>
          </a:p>
          <a:p>
            <a:pPr/>
            <a:r>
              <a:t>Lots of them are Span&lt;T&gt; or ReadonlySpan&lt;T&gt; overloads</a:t>
            </a:r>
          </a:p>
        </p:txBody>
      </p:sp>
      <p:pic>
        <p:nvPicPr>
          <p:cNvPr id="7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5454" y="2519086"/>
            <a:ext cx="9361272" cy="4280893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Rectangle"/>
          <p:cNvSpPr/>
          <p:nvPr/>
        </p:nvSpPr>
        <p:spPr>
          <a:xfrm>
            <a:off x="1349099" y="3495557"/>
            <a:ext cx="7443734" cy="146794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10" name="Rectangle"/>
          <p:cNvSpPr/>
          <p:nvPr/>
        </p:nvSpPr>
        <p:spPr>
          <a:xfrm>
            <a:off x="1408274" y="6125274"/>
            <a:ext cx="9375452" cy="341126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11" name="Oval 10"/>
          <p:cNvSpPr/>
          <p:nvPr/>
        </p:nvSpPr>
        <p:spPr>
          <a:xfrm>
            <a:off x="2975875" y="3361201"/>
            <a:ext cx="1540969" cy="415506"/>
          </a:xfrm>
          <a:prstGeom prst="ellipse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2" name="Oval 10"/>
          <p:cNvSpPr/>
          <p:nvPr/>
        </p:nvSpPr>
        <p:spPr>
          <a:xfrm>
            <a:off x="5531712" y="5957005"/>
            <a:ext cx="3360329" cy="415506"/>
          </a:xfrm>
          <a:prstGeom prst="ellipse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3" name="Oval 10"/>
          <p:cNvSpPr/>
          <p:nvPr/>
        </p:nvSpPr>
        <p:spPr>
          <a:xfrm>
            <a:off x="3098913" y="6145047"/>
            <a:ext cx="1294894" cy="415506"/>
          </a:xfrm>
          <a:prstGeom prst="ellipse">
            <a:avLst/>
          </a:prstGeom>
          <a:ln w="762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75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75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75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11" grpId="1"/>
      <p:bldP build="whole" bldLvl="1" animBg="1" rev="0" advAuto="0" spid="713" grpId="3"/>
      <p:bldP build="whole" bldLvl="1" animBg="1" rev="0" advAuto="0" spid="712" grpId="2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212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SIMD</a:t>
            </a:r>
          </a:p>
        </p:txBody>
      </p:sp>
      <p:sp>
        <p:nvSpPr>
          <p:cNvPr id="716" name="Shape 213"/>
          <p:cNvSpPr txBox="1"/>
          <p:nvPr>
            <p:ph type="body" idx="1"/>
          </p:nvPr>
        </p:nvSpPr>
        <p:spPr>
          <a:xfrm>
            <a:off x="609599" y="1162979"/>
            <a:ext cx="11385195" cy="5349315"/>
          </a:xfrm>
          <a:prstGeom prst="rect">
            <a:avLst/>
          </a:prstGeom>
        </p:spPr>
        <p:txBody>
          <a:bodyPr/>
          <a:lstStyle/>
          <a:p>
            <a:pPr/>
            <a:r>
              <a:t>Part of .NET Standard 2.1</a:t>
            </a:r>
          </a:p>
          <a:p>
            <a:pPr/>
            <a:r>
              <a:t>Single instruction, multiple data</a:t>
            </a:r>
          </a:p>
          <a:p>
            <a:pPr/>
            <a:r>
              <a:t>Parallelism </a:t>
            </a:r>
          </a:p>
          <a:p>
            <a:pPr/>
            <a:r>
              <a:t>Perform the same operation on multiple data points simultaneously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212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SIMD - Classic Assembly (no SIMD)</a:t>
            </a:r>
          </a:p>
        </p:txBody>
      </p:sp>
      <p:sp>
        <p:nvSpPr>
          <p:cNvPr id="719" name="Shape 213"/>
          <p:cNvSpPr txBox="1"/>
          <p:nvPr>
            <p:ph type="body" sz="half" idx="1"/>
          </p:nvPr>
        </p:nvSpPr>
        <p:spPr>
          <a:xfrm>
            <a:off x="609599" y="1162979"/>
            <a:ext cx="5416808" cy="5213772"/>
          </a:xfrm>
          <a:prstGeom prst="rect">
            <a:avLst/>
          </a:prstGeom>
        </p:spPr>
        <p:txBody>
          <a:bodyPr/>
          <a:lstStyle/>
          <a:p>
            <a:pPr/>
            <a:r>
              <a:t>add (adds 2 integers, result: 1 integer) </a:t>
            </a:r>
            <a:br/>
            <a:r>
              <a:rPr>
                <a:latin typeface="Courier"/>
                <a:ea typeface="Courier"/>
                <a:cs typeface="Courier"/>
                <a:sym typeface="Courier"/>
              </a:rPr>
              <a:t>add eax, ebx</a:t>
            </a:r>
            <a:br/>
          </a:p>
          <a:p>
            <a:pPr/>
            <a:r>
              <a:t>mov:</a:t>
            </a:r>
            <a:br/>
            <a:r>
              <a:rPr>
                <a:latin typeface="Courier"/>
                <a:ea typeface="Courier"/>
                <a:cs typeface="Courier"/>
                <a:sym typeface="Courier"/>
              </a:rPr>
              <a:t>mov ebx, count</a:t>
            </a:r>
            <a:br/>
            <a:br/>
          </a:p>
          <a:p>
            <a:pPr/>
            <a:r>
              <a:t>Take 1 or 2 values and produces single result</a:t>
            </a:r>
          </a:p>
        </p:txBody>
      </p:sp>
      <p:grpSp>
        <p:nvGrpSpPr>
          <p:cNvPr id="738" name="Group 17"/>
          <p:cNvGrpSpPr/>
          <p:nvPr/>
        </p:nvGrpSpPr>
        <p:grpSpPr>
          <a:xfrm>
            <a:off x="6441584" y="798839"/>
            <a:ext cx="5871183" cy="5525910"/>
            <a:chOff x="0" y="0"/>
            <a:chExt cx="5871182" cy="5525908"/>
          </a:xfrm>
        </p:grpSpPr>
        <p:sp>
          <p:nvSpPr>
            <p:cNvPr id="720" name="Right Brace 10"/>
            <p:cNvSpPr/>
            <p:nvPr/>
          </p:nvSpPr>
          <p:spPr>
            <a:xfrm>
              <a:off x="3458162" y="482597"/>
              <a:ext cx="869469" cy="2466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965" y="0"/>
                    <a:pt x="10800" y="284"/>
                    <a:pt x="10800" y="634"/>
                  </a:cubicBezTo>
                  <a:lnTo>
                    <a:pt x="10800" y="10166"/>
                  </a:lnTo>
                  <a:cubicBezTo>
                    <a:pt x="10800" y="10516"/>
                    <a:pt x="15635" y="10800"/>
                    <a:pt x="21600" y="10800"/>
                  </a:cubicBezTo>
                  <a:cubicBezTo>
                    <a:pt x="15635" y="10800"/>
                    <a:pt x="10800" y="11084"/>
                    <a:pt x="10800" y="11434"/>
                  </a:cubicBezTo>
                  <a:lnTo>
                    <a:pt x="10800" y="20966"/>
                  </a:lnTo>
                  <a:cubicBezTo>
                    <a:pt x="10800" y="21316"/>
                    <a:pt x="5965" y="21600"/>
                    <a:pt x="0" y="2160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/>
              </a:pPr>
            </a:p>
          </p:txBody>
        </p:sp>
        <p:grpSp>
          <p:nvGrpSpPr>
            <p:cNvPr id="737" name="Group 16"/>
            <p:cNvGrpSpPr/>
            <p:nvPr/>
          </p:nvGrpSpPr>
          <p:grpSpPr>
            <a:xfrm>
              <a:off x="0" y="0"/>
              <a:ext cx="5871183" cy="5525909"/>
              <a:chOff x="0" y="0"/>
              <a:chExt cx="5871182" cy="5525908"/>
            </a:xfrm>
          </p:grpSpPr>
          <p:grpSp>
            <p:nvGrpSpPr>
              <p:cNvPr id="723" name="Shape 250"/>
              <p:cNvGrpSpPr/>
              <p:nvPr/>
            </p:nvGrpSpPr>
            <p:grpSpPr>
              <a:xfrm>
                <a:off x="1" y="0"/>
                <a:ext cx="3449940" cy="1950673"/>
                <a:chOff x="0" y="0"/>
                <a:chExt cx="3449939" cy="1950672"/>
              </a:xfrm>
            </p:grpSpPr>
            <p:sp>
              <p:nvSpPr>
                <p:cNvPr id="721" name="Rectangle"/>
                <p:cNvSpPr/>
                <p:nvPr/>
              </p:nvSpPr>
              <p:spPr>
                <a:xfrm>
                  <a:off x="0" y="434531"/>
                  <a:ext cx="3449940" cy="1081610"/>
                </a:xfrm>
                <a:prstGeom prst="rect">
                  <a:avLst/>
                </a:prstGeom>
                <a:solidFill>
                  <a:srgbClr val="47C2B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914430">
                    <a:lnSpc>
                      <a:spcPct val="90000"/>
                    </a:lnSpc>
                    <a:defRPr sz="4000">
                      <a:solidFill>
                        <a:srgbClr val="FFFFFF"/>
                      </a:solidFill>
                      <a:latin typeface="Segoe UI Light"/>
                      <a:ea typeface="Segoe UI Light"/>
                      <a:cs typeface="Segoe UI Light"/>
                      <a:sym typeface="Segoe UI Light"/>
                    </a:defRPr>
                  </a:pPr>
                </a:p>
              </p:txBody>
            </p:sp>
            <p:sp>
              <p:nvSpPr>
                <p:cNvPr id="722" name="C# Code"/>
                <p:cNvSpPr txBox="1"/>
                <p:nvPr/>
              </p:nvSpPr>
              <p:spPr>
                <a:xfrm>
                  <a:off x="0" y="0"/>
                  <a:ext cx="3449940" cy="19506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895" tIns="121895" rIns="121895" bIns="121895" numCol="1" anchor="ctr">
                  <a:spAutoFit/>
                </a:bodyPr>
                <a:lstStyle/>
                <a:p>
                  <a:pPr algn="ctr" defTabSz="914430">
                    <a:lnSpc>
                      <a:spcPct val="90000"/>
                    </a:lnSpc>
                    <a:defRPr sz="4000">
                      <a:solidFill>
                        <a:srgbClr val="FFFFFF"/>
                      </a:solidFill>
                      <a:latin typeface="Segoe UI Light"/>
                      <a:ea typeface="Segoe UI Light"/>
                      <a:cs typeface="Segoe UI Light"/>
                      <a:sym typeface="Segoe UI Light"/>
                    </a:defRPr>
                  </a:pPr>
                  <a:br/>
                  <a:r>
                    <a:t>C# Code</a:t>
                  </a:r>
                  <a:br/>
                </a:p>
              </p:txBody>
            </p:sp>
          </p:grpSp>
          <p:grpSp>
            <p:nvGrpSpPr>
              <p:cNvPr id="726" name="Shape 252"/>
              <p:cNvGrpSpPr/>
              <p:nvPr/>
            </p:nvGrpSpPr>
            <p:grpSpPr>
              <a:xfrm>
                <a:off x="0" y="2334847"/>
                <a:ext cx="3449941" cy="1081610"/>
                <a:chOff x="0" y="0"/>
                <a:chExt cx="3449939" cy="1081608"/>
              </a:xfrm>
            </p:grpSpPr>
            <p:sp>
              <p:nvSpPr>
                <p:cNvPr id="724" name="Rectangle"/>
                <p:cNvSpPr/>
                <p:nvPr/>
              </p:nvSpPr>
              <p:spPr>
                <a:xfrm>
                  <a:off x="-1" y="0"/>
                  <a:ext cx="3449941" cy="1081609"/>
                </a:xfrm>
                <a:prstGeom prst="rect">
                  <a:avLst/>
                </a:prstGeom>
                <a:solidFill>
                  <a:srgbClr val="47C2B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914430">
                    <a:lnSpc>
                      <a:spcPct val="90000"/>
                    </a:lnSpc>
                    <a:defRPr sz="4000">
                      <a:solidFill>
                        <a:srgbClr val="FFFFFF"/>
                      </a:solidFill>
                      <a:latin typeface="Segoe UI Light"/>
                      <a:ea typeface="Segoe UI Light"/>
                      <a:cs typeface="Segoe UI Light"/>
                      <a:sym typeface="Segoe UI Light"/>
                    </a:defRPr>
                  </a:pPr>
                </a:p>
              </p:txBody>
            </p:sp>
            <p:sp>
              <p:nvSpPr>
                <p:cNvPr id="725" name="IL Code"/>
                <p:cNvSpPr txBox="1"/>
                <p:nvPr/>
              </p:nvSpPr>
              <p:spPr>
                <a:xfrm>
                  <a:off x="-1" y="114108"/>
                  <a:ext cx="3449941" cy="8533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895" tIns="121895" rIns="121895" bIns="121895" numCol="1" anchor="ctr">
                  <a:spAutoFit/>
                </a:bodyPr>
                <a:lstStyle>
                  <a:lvl1pPr algn="ctr" defTabSz="914430">
                    <a:lnSpc>
                      <a:spcPct val="90000"/>
                    </a:lnSpc>
                    <a:defRPr sz="4000">
                      <a:solidFill>
                        <a:srgbClr val="FFFFFF"/>
                      </a:solidFill>
                      <a:latin typeface="Segoe UI Light"/>
                      <a:ea typeface="Segoe UI Light"/>
                      <a:cs typeface="Segoe UI Light"/>
                      <a:sym typeface="Segoe UI Light"/>
                    </a:defRPr>
                  </a:lvl1pPr>
                </a:lstStyle>
                <a:p>
                  <a:pPr/>
                  <a:r>
                    <a:t>IL Code</a:t>
                  </a:r>
                </a:p>
              </p:txBody>
            </p:sp>
          </p:grpSp>
          <p:grpSp>
            <p:nvGrpSpPr>
              <p:cNvPr id="729" name="Shape 254"/>
              <p:cNvGrpSpPr/>
              <p:nvPr/>
            </p:nvGrpSpPr>
            <p:grpSpPr>
              <a:xfrm>
                <a:off x="0" y="4123876"/>
                <a:ext cx="3449940" cy="1402033"/>
                <a:chOff x="0" y="0"/>
                <a:chExt cx="3449939" cy="1402031"/>
              </a:xfrm>
            </p:grpSpPr>
            <p:sp>
              <p:nvSpPr>
                <p:cNvPr id="727" name="Rectangle"/>
                <p:cNvSpPr/>
                <p:nvPr/>
              </p:nvSpPr>
              <p:spPr>
                <a:xfrm>
                  <a:off x="0" y="160211"/>
                  <a:ext cx="3449940" cy="1081610"/>
                </a:xfrm>
                <a:prstGeom prst="rect">
                  <a:avLst/>
                </a:prstGeom>
                <a:solidFill>
                  <a:srgbClr val="47C2B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914430">
                    <a:lnSpc>
                      <a:spcPct val="90000"/>
                    </a:lnSpc>
                    <a:defRPr sz="4000">
                      <a:solidFill>
                        <a:srgbClr val="FFFFFF"/>
                      </a:solidFill>
                      <a:latin typeface="Segoe UI Light"/>
                      <a:ea typeface="Segoe UI Light"/>
                      <a:cs typeface="Segoe UI Light"/>
                      <a:sym typeface="Segoe UI Light"/>
                    </a:defRPr>
                  </a:pPr>
                </a:p>
              </p:txBody>
            </p:sp>
            <p:sp>
              <p:nvSpPr>
                <p:cNvPr id="728" name="Machine Code"/>
                <p:cNvSpPr txBox="1"/>
                <p:nvPr/>
              </p:nvSpPr>
              <p:spPr>
                <a:xfrm>
                  <a:off x="0" y="0"/>
                  <a:ext cx="3449940" cy="14020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895" tIns="121895" rIns="121895" bIns="121895" numCol="1" anchor="ctr">
                  <a:spAutoFit/>
                </a:bodyPr>
                <a:lstStyle>
                  <a:lvl1pPr algn="ctr" defTabSz="914430">
                    <a:lnSpc>
                      <a:spcPct val="90000"/>
                    </a:lnSpc>
                    <a:defRPr sz="4000">
                      <a:solidFill>
                        <a:srgbClr val="FFFFFF"/>
                      </a:solidFill>
                      <a:latin typeface="Segoe UI Light"/>
                      <a:ea typeface="Segoe UI Light"/>
                      <a:cs typeface="Segoe UI Light"/>
                      <a:sym typeface="Segoe UI Light"/>
                    </a:defRPr>
                  </a:lvl1pPr>
                </a:lstStyle>
                <a:p>
                  <a:pPr/>
                  <a:r>
                    <a:t>Machine Code</a:t>
                  </a:r>
                </a:p>
              </p:txBody>
            </p:sp>
          </p:grpSp>
          <p:sp>
            <p:nvSpPr>
              <p:cNvPr id="730" name="Shape 251"/>
              <p:cNvSpPr/>
              <p:nvPr/>
            </p:nvSpPr>
            <p:spPr>
              <a:xfrm>
                <a:off x="1724971" y="1516140"/>
                <a:ext cx="1" cy="818708"/>
              </a:xfrm>
              <a:prstGeom prst="line">
                <a:avLst/>
              </a:prstGeom>
              <a:noFill/>
              <a:ln w="25400" cap="flat">
                <a:solidFill>
                  <a:srgbClr val="B7B7B7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1" name="Shape 253"/>
              <p:cNvSpPr/>
              <p:nvPr/>
            </p:nvSpPr>
            <p:spPr>
              <a:xfrm>
                <a:off x="1724971" y="3416456"/>
                <a:ext cx="1" cy="867632"/>
              </a:xfrm>
              <a:prstGeom prst="line">
                <a:avLst/>
              </a:prstGeom>
              <a:noFill/>
              <a:ln w="25400" cap="flat">
                <a:solidFill>
                  <a:srgbClr val="B7B7B7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2" name="TextBox 8"/>
              <p:cNvSpPr txBox="1"/>
              <p:nvPr/>
            </p:nvSpPr>
            <p:spPr>
              <a:xfrm>
                <a:off x="2143355" y="3696666"/>
                <a:ext cx="1651990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900">
                    <a:latin typeface="Segoe UI"/>
                    <a:ea typeface="Segoe UI"/>
                    <a:cs typeface="Segoe UI"/>
                    <a:sym typeface="Segoe UI"/>
                  </a:defRPr>
                </a:lvl1pPr>
              </a:lstStyle>
              <a:p>
                <a:pPr/>
                <a:r>
                  <a:t>JIT Compiler</a:t>
                </a:r>
              </a:p>
            </p:txBody>
          </p:sp>
          <p:sp>
            <p:nvSpPr>
              <p:cNvPr id="733" name="TextBox 9"/>
              <p:cNvSpPr txBox="1"/>
              <p:nvPr/>
            </p:nvSpPr>
            <p:spPr>
              <a:xfrm>
                <a:off x="2207909" y="1616857"/>
                <a:ext cx="1651990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900">
                    <a:latin typeface="Segoe UI"/>
                    <a:ea typeface="Segoe UI"/>
                    <a:cs typeface="Segoe UI"/>
                    <a:sym typeface="Segoe UI"/>
                  </a:defRPr>
                </a:lvl1pPr>
              </a:lstStyle>
              <a:p>
                <a:pPr/>
                <a:r>
                  <a:t>C# Compiler</a:t>
                </a:r>
              </a:p>
            </p:txBody>
          </p:sp>
          <p:sp>
            <p:nvSpPr>
              <p:cNvPr id="734" name="Right Brace 11"/>
              <p:cNvSpPr/>
              <p:nvPr/>
            </p:nvSpPr>
            <p:spPr>
              <a:xfrm>
                <a:off x="3458161" y="2949356"/>
                <a:ext cx="947445" cy="2416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5965" y="0"/>
                      <a:pt x="10800" y="316"/>
                      <a:pt x="10800" y="706"/>
                    </a:cubicBezTo>
                    <a:lnTo>
                      <a:pt x="10800" y="10094"/>
                    </a:lnTo>
                    <a:cubicBezTo>
                      <a:pt x="10800" y="10484"/>
                      <a:pt x="15635" y="10800"/>
                      <a:pt x="21600" y="10800"/>
                    </a:cubicBezTo>
                    <a:cubicBezTo>
                      <a:pt x="15635" y="10800"/>
                      <a:pt x="10800" y="11116"/>
                      <a:pt x="10800" y="11506"/>
                    </a:cubicBezTo>
                    <a:lnTo>
                      <a:pt x="10800" y="20894"/>
                    </a:lnTo>
                    <a:cubicBezTo>
                      <a:pt x="10800" y="21284"/>
                      <a:pt x="5965" y="21600"/>
                      <a:pt x="0" y="21600"/>
                    </a:cubicBezTo>
                  </a:path>
                </a:pathLst>
              </a:custGeom>
              <a:noFill/>
              <a:ln w="63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200"/>
                </a:pPr>
              </a:p>
            </p:txBody>
          </p:sp>
          <p:sp>
            <p:nvSpPr>
              <p:cNvPr id="735" name="TextBox 12"/>
              <p:cNvSpPr txBox="1"/>
              <p:nvPr/>
            </p:nvSpPr>
            <p:spPr>
              <a:xfrm>
                <a:off x="4443186" y="1377423"/>
                <a:ext cx="1376111" cy="675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900">
                    <a:latin typeface="Segoe UI"/>
                    <a:ea typeface="Segoe UI"/>
                    <a:cs typeface="Segoe UI"/>
                    <a:sym typeface="Segoe UI"/>
                  </a:defRPr>
                </a:lvl1pPr>
              </a:lstStyle>
              <a:p>
                <a:pPr/>
                <a:r>
                  <a:t>Compile time</a:t>
                </a:r>
              </a:p>
            </p:txBody>
          </p:sp>
          <p:sp>
            <p:nvSpPr>
              <p:cNvPr id="736" name="TextBox 13"/>
              <p:cNvSpPr txBox="1"/>
              <p:nvPr/>
            </p:nvSpPr>
            <p:spPr>
              <a:xfrm>
                <a:off x="4495072" y="3965164"/>
                <a:ext cx="1376111" cy="383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900">
                    <a:latin typeface="Segoe UI"/>
                    <a:ea typeface="Segoe UI"/>
                    <a:cs typeface="Segoe UI"/>
                    <a:sym typeface="Segoe UI"/>
                  </a:defRPr>
                </a:lvl1pPr>
              </a:lstStyle>
              <a:p>
                <a:pPr/>
                <a:r>
                  <a:t>Run time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/>
          <p:nvPr>
            <p:ph type="title"/>
          </p:nvPr>
        </p:nvSpPr>
        <p:spPr>
          <a:xfrm>
            <a:off x="396411" y="87723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300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Full Framework vs .NET Core - LINQ</a:t>
            </a:r>
          </a:p>
        </p:txBody>
      </p:sp>
      <p:sp>
        <p:nvSpPr>
          <p:cNvPr id="251" name="Content Placeholder 2"/>
          <p:cNvSpPr txBox="1"/>
          <p:nvPr>
            <p:ph type="body" idx="1"/>
          </p:nvPr>
        </p:nvSpPr>
        <p:spPr>
          <a:xfrm>
            <a:off x="304800" y="1549811"/>
            <a:ext cx="10515600" cy="4351339"/>
          </a:xfrm>
          <a:prstGeom prst="rect">
            <a:avLst/>
          </a:prstGeom>
        </p:spPr>
        <p:txBody>
          <a:bodyPr/>
          <a:lstStyle/>
          <a:p>
            <a:pPr/>
            <a:r>
              <a:t>Benchmarking - summary:</a:t>
            </a:r>
          </a:p>
          <a:p>
            <a:pPr lvl="1" marL="685823" indent="-228607">
              <a:spcBef>
                <a:spcPts val="500"/>
              </a:spcBef>
              <a:defRPr sz="2400"/>
            </a:pPr>
            <a:r>
              <a:t>MSFT Stock </a:t>
            </a:r>
          </a:p>
          <a:p>
            <a:pPr lvl="1" marL="685823" indent="-228607">
              <a:spcBef>
                <a:spcPts val="500"/>
              </a:spcBef>
              <a:defRPr sz="2400"/>
            </a:pPr>
            <a:r>
              <a:t>14-days Simple Moving Average </a:t>
            </a:r>
          </a:p>
          <a:p>
            <a:pPr lvl="1" marL="685823" indent="-228607">
              <a:spcBef>
                <a:spcPts val="500"/>
              </a:spcBef>
              <a:defRPr sz="2400"/>
            </a:pPr>
            <a:r>
              <a:t>Von 1986</a:t>
            </a:r>
          </a:p>
          <a:p>
            <a:pPr lvl="1" marL="685823" indent="-228607">
              <a:spcBef>
                <a:spcPts val="500"/>
              </a:spcBef>
              <a:defRPr sz="2400"/>
            </a:pPr>
            <a:r>
              <a:t>~80.000 data points</a:t>
            </a:r>
          </a:p>
          <a:p>
            <a:pPr lvl="1" marL="685823" indent="-228607">
              <a:spcBef>
                <a:spcPts val="500"/>
              </a:spcBef>
              <a:defRPr sz="2400"/>
            </a:pPr>
          </a:p>
          <a:p>
            <a:pPr lvl="1" marL="685823" indent="-228607">
              <a:spcBef>
                <a:spcPts val="500"/>
              </a:spcBef>
              <a:defRPr sz="2400"/>
            </a:pPr>
            <a:r>
              <a:rPr u="sng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2" invalidUrl="" action="" tgtFrame="" tooltip="" history="1" highlightClick="0" endSnd="0"/>
              </a:rPr>
              <a:t>https://github.com/gregkalapos/ADC19Samples/tree/master/Sample1_Linq_FullFramework_Vs_DotNetCore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212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SIMD - Classic Assembly (no SIMD)</a:t>
            </a:r>
          </a:p>
        </p:txBody>
      </p:sp>
      <p:sp>
        <p:nvSpPr>
          <p:cNvPr id="741" name="2,…"/>
          <p:cNvSpPr txBox="1"/>
          <p:nvPr/>
        </p:nvSpPr>
        <p:spPr>
          <a:xfrm>
            <a:off x="886944" y="2227415"/>
            <a:ext cx="482878" cy="303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/>
            </a:pPr>
            <a:r>
              <a:t>2,</a:t>
            </a:r>
          </a:p>
          <a:p>
            <a:pPr>
              <a:defRPr sz="2500"/>
            </a:pPr>
            <a:r>
              <a:t>1,</a:t>
            </a:r>
          </a:p>
          <a:p>
            <a:pPr>
              <a:defRPr sz="2500"/>
            </a:pPr>
            <a:r>
              <a:t>7,</a:t>
            </a:r>
          </a:p>
          <a:p>
            <a:pPr>
              <a:defRPr sz="2500"/>
            </a:pPr>
            <a:r>
              <a:t>5,</a:t>
            </a:r>
          </a:p>
          <a:p>
            <a:pPr>
              <a:defRPr sz="2500"/>
            </a:pPr>
            <a:r>
              <a:t>6,</a:t>
            </a:r>
          </a:p>
          <a:p>
            <a:pPr>
              <a:defRPr sz="2500"/>
            </a:pPr>
            <a:r>
              <a:t>7,</a:t>
            </a:r>
          </a:p>
          <a:p>
            <a:pPr>
              <a:defRPr sz="2500"/>
            </a:pPr>
            <a:r>
              <a:t>8,</a:t>
            </a:r>
          </a:p>
          <a:p>
            <a:pPr>
              <a:defRPr sz="2500"/>
            </a:pPr>
            <a:r>
              <a:t>4</a:t>
            </a:r>
          </a:p>
        </p:txBody>
      </p:sp>
      <p:sp>
        <p:nvSpPr>
          <p:cNvPr id="742" name="2,…"/>
          <p:cNvSpPr txBox="1"/>
          <p:nvPr/>
        </p:nvSpPr>
        <p:spPr>
          <a:xfrm>
            <a:off x="1797429" y="2227415"/>
            <a:ext cx="482878" cy="303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/>
            </a:pPr>
            <a:r>
              <a:t>2,</a:t>
            </a:r>
          </a:p>
          <a:p>
            <a:pPr>
              <a:defRPr sz="2500"/>
            </a:pPr>
            <a:r>
              <a:t>2,</a:t>
            </a:r>
          </a:p>
          <a:p>
            <a:pPr>
              <a:defRPr sz="2500"/>
            </a:pPr>
            <a:r>
              <a:t>1,</a:t>
            </a:r>
          </a:p>
          <a:p>
            <a:pPr>
              <a:defRPr sz="2500"/>
            </a:pPr>
            <a:r>
              <a:t>3,</a:t>
            </a:r>
          </a:p>
          <a:p>
            <a:pPr>
              <a:defRPr sz="2500"/>
            </a:pPr>
            <a:r>
              <a:t>2,</a:t>
            </a:r>
          </a:p>
          <a:p>
            <a:pPr>
              <a:defRPr sz="2500"/>
            </a:pPr>
            <a:r>
              <a:t>1,</a:t>
            </a:r>
          </a:p>
          <a:p>
            <a:pPr>
              <a:defRPr sz="2500"/>
            </a:pPr>
            <a:r>
              <a:t>1,</a:t>
            </a:r>
          </a:p>
          <a:p>
            <a:pPr>
              <a:defRPr sz="2500"/>
            </a:pPr>
            <a:r>
              <a:t>2</a:t>
            </a:r>
          </a:p>
        </p:txBody>
      </p:sp>
      <p:sp>
        <p:nvSpPr>
          <p:cNvPr id="743" name="Line"/>
          <p:cNvSpPr/>
          <p:nvPr/>
        </p:nvSpPr>
        <p:spPr>
          <a:xfrm flipV="1">
            <a:off x="792616" y="2289123"/>
            <a:ext cx="1" cy="2914426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44" name="Line"/>
          <p:cNvSpPr/>
          <p:nvPr/>
        </p:nvSpPr>
        <p:spPr>
          <a:xfrm flipV="1">
            <a:off x="1251720" y="2289123"/>
            <a:ext cx="1" cy="2914426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45" name="Line"/>
          <p:cNvSpPr/>
          <p:nvPr/>
        </p:nvSpPr>
        <p:spPr>
          <a:xfrm flipV="1">
            <a:off x="1710823" y="2289123"/>
            <a:ext cx="1" cy="2914426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46" name="Line"/>
          <p:cNvSpPr/>
          <p:nvPr/>
        </p:nvSpPr>
        <p:spPr>
          <a:xfrm flipV="1">
            <a:off x="2169927" y="2289123"/>
            <a:ext cx="1" cy="2914426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47" name="Line"/>
          <p:cNvSpPr/>
          <p:nvPr/>
        </p:nvSpPr>
        <p:spPr>
          <a:xfrm>
            <a:off x="790981" y="5197754"/>
            <a:ext cx="181665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48" name="Line"/>
          <p:cNvSpPr/>
          <p:nvPr/>
        </p:nvSpPr>
        <p:spPr>
          <a:xfrm>
            <a:off x="1084917" y="5197754"/>
            <a:ext cx="18166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49" name="Line"/>
          <p:cNvSpPr/>
          <p:nvPr/>
        </p:nvSpPr>
        <p:spPr>
          <a:xfrm>
            <a:off x="1707217" y="5197754"/>
            <a:ext cx="18166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50" name="Line"/>
          <p:cNvSpPr/>
          <p:nvPr/>
        </p:nvSpPr>
        <p:spPr>
          <a:xfrm>
            <a:off x="2002492" y="5197754"/>
            <a:ext cx="18166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51" name="Line"/>
          <p:cNvSpPr/>
          <p:nvPr/>
        </p:nvSpPr>
        <p:spPr>
          <a:xfrm>
            <a:off x="2002492" y="2298979"/>
            <a:ext cx="18166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52" name="Line"/>
          <p:cNvSpPr/>
          <p:nvPr/>
        </p:nvSpPr>
        <p:spPr>
          <a:xfrm>
            <a:off x="1707217" y="2298979"/>
            <a:ext cx="18166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53" name="Line"/>
          <p:cNvSpPr/>
          <p:nvPr/>
        </p:nvSpPr>
        <p:spPr>
          <a:xfrm>
            <a:off x="790981" y="2298979"/>
            <a:ext cx="181665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54" name="Line"/>
          <p:cNvSpPr/>
          <p:nvPr/>
        </p:nvSpPr>
        <p:spPr>
          <a:xfrm>
            <a:off x="1084917" y="2298979"/>
            <a:ext cx="18166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55" name="+"/>
          <p:cNvSpPr txBox="1"/>
          <p:nvPr/>
        </p:nvSpPr>
        <p:spPr>
          <a:xfrm>
            <a:off x="1369261" y="3567265"/>
            <a:ext cx="24400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/>
            </a:lvl1pPr>
          </a:lstStyle>
          <a:p>
            <a:pPr/>
            <a:r>
              <a:t>+</a:t>
            </a:r>
          </a:p>
        </p:txBody>
      </p:sp>
      <p:sp>
        <p:nvSpPr>
          <p:cNvPr id="756" name="Time (CPU cycles)"/>
          <p:cNvSpPr txBox="1"/>
          <p:nvPr/>
        </p:nvSpPr>
        <p:spPr>
          <a:xfrm>
            <a:off x="3230492" y="5293119"/>
            <a:ext cx="194879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Time (CPU cycles)</a:t>
            </a:r>
          </a:p>
        </p:txBody>
      </p:sp>
      <p:sp>
        <p:nvSpPr>
          <p:cNvPr id="757" name="Line"/>
          <p:cNvSpPr/>
          <p:nvPr/>
        </p:nvSpPr>
        <p:spPr>
          <a:xfrm>
            <a:off x="2468962" y="5264691"/>
            <a:ext cx="6703835" cy="1"/>
          </a:xfrm>
          <a:prstGeom prst="line">
            <a:avLst/>
          </a:prstGeom>
          <a:ln w="508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58" name="4"/>
          <p:cNvSpPr txBox="1"/>
          <p:nvPr/>
        </p:nvSpPr>
        <p:spPr>
          <a:xfrm>
            <a:off x="9271513" y="2163959"/>
            <a:ext cx="27064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/>
            </a:lvl1pPr>
          </a:lstStyle>
          <a:p>
            <a:pPr/>
            <a:r>
              <a:t>4</a:t>
            </a:r>
          </a:p>
        </p:txBody>
      </p:sp>
      <p:sp>
        <p:nvSpPr>
          <p:cNvPr id="759" name="Line"/>
          <p:cNvSpPr/>
          <p:nvPr/>
        </p:nvSpPr>
        <p:spPr>
          <a:xfrm flipV="1">
            <a:off x="9173391" y="2214178"/>
            <a:ext cx="1" cy="2914426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60" name="Line"/>
          <p:cNvSpPr/>
          <p:nvPr/>
        </p:nvSpPr>
        <p:spPr>
          <a:xfrm flipV="1">
            <a:off x="9632494" y="2214178"/>
            <a:ext cx="1" cy="2914426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61" name="Line"/>
          <p:cNvSpPr/>
          <p:nvPr/>
        </p:nvSpPr>
        <p:spPr>
          <a:xfrm>
            <a:off x="9169785" y="5122809"/>
            <a:ext cx="18166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62" name="Line"/>
          <p:cNvSpPr/>
          <p:nvPr/>
        </p:nvSpPr>
        <p:spPr>
          <a:xfrm>
            <a:off x="9465060" y="5122809"/>
            <a:ext cx="18166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63" name="Line"/>
          <p:cNvSpPr/>
          <p:nvPr/>
        </p:nvSpPr>
        <p:spPr>
          <a:xfrm>
            <a:off x="9465060" y="2224034"/>
            <a:ext cx="18166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64" name="Line"/>
          <p:cNvSpPr/>
          <p:nvPr/>
        </p:nvSpPr>
        <p:spPr>
          <a:xfrm>
            <a:off x="9169785" y="2224034"/>
            <a:ext cx="18166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65" name="Add 2,2"/>
          <p:cNvSpPr txBox="1"/>
          <p:nvPr/>
        </p:nvSpPr>
        <p:spPr>
          <a:xfrm>
            <a:off x="2451745" y="2214759"/>
            <a:ext cx="88627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Add 2,2</a:t>
            </a:r>
          </a:p>
        </p:txBody>
      </p:sp>
      <p:grpSp>
        <p:nvGrpSpPr>
          <p:cNvPr id="768" name="Group"/>
          <p:cNvGrpSpPr/>
          <p:nvPr/>
        </p:nvGrpSpPr>
        <p:grpSpPr>
          <a:xfrm>
            <a:off x="3194417" y="2509685"/>
            <a:ext cx="6351068" cy="473749"/>
            <a:chOff x="0" y="0"/>
            <a:chExt cx="6351066" cy="473747"/>
          </a:xfrm>
        </p:grpSpPr>
        <p:sp>
          <p:nvSpPr>
            <p:cNvPr id="766" name="Add 1,2"/>
            <p:cNvSpPr txBox="1"/>
            <p:nvPr/>
          </p:nvSpPr>
          <p:spPr>
            <a:xfrm>
              <a:off x="0" y="115607"/>
              <a:ext cx="88627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Add 1,2</a:t>
              </a:r>
            </a:p>
          </p:txBody>
        </p:sp>
        <p:sp>
          <p:nvSpPr>
            <p:cNvPr id="767" name="3"/>
            <p:cNvSpPr txBox="1"/>
            <p:nvPr/>
          </p:nvSpPr>
          <p:spPr>
            <a:xfrm>
              <a:off x="6080425" y="0"/>
              <a:ext cx="270642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500"/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771" name="Group"/>
          <p:cNvGrpSpPr/>
          <p:nvPr/>
        </p:nvGrpSpPr>
        <p:grpSpPr>
          <a:xfrm>
            <a:off x="3953291" y="2920218"/>
            <a:ext cx="5601731" cy="459741"/>
            <a:chOff x="0" y="64807"/>
            <a:chExt cx="5601729" cy="459740"/>
          </a:xfrm>
        </p:grpSpPr>
        <p:sp>
          <p:nvSpPr>
            <p:cNvPr id="769" name="Add 7,1 1,2"/>
            <p:cNvSpPr txBox="1"/>
            <p:nvPr/>
          </p:nvSpPr>
          <p:spPr>
            <a:xfrm>
              <a:off x="0" y="115607"/>
              <a:ext cx="1066418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  <a:r>
                <a:t>Add 7,1 1,2</a:t>
              </a:r>
            </a:p>
          </p:txBody>
        </p:sp>
        <p:sp>
          <p:nvSpPr>
            <p:cNvPr id="770" name="8"/>
            <p:cNvSpPr txBox="1"/>
            <p:nvPr/>
          </p:nvSpPr>
          <p:spPr>
            <a:xfrm>
              <a:off x="5306929" y="64807"/>
              <a:ext cx="294801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500"/>
              </a:lvl1pPr>
            </a:lstStyle>
            <a:p>
              <a:pPr/>
              <a:r>
                <a:t>8</a:t>
              </a:r>
            </a:p>
          </p:txBody>
        </p:sp>
      </p:grpSp>
      <p:grpSp>
        <p:nvGrpSpPr>
          <p:cNvPr id="787" name="Group"/>
          <p:cNvGrpSpPr/>
          <p:nvPr/>
        </p:nvGrpSpPr>
        <p:grpSpPr>
          <a:xfrm>
            <a:off x="4695963" y="3328120"/>
            <a:ext cx="4849522" cy="1804123"/>
            <a:chOff x="0" y="0"/>
            <a:chExt cx="4849521" cy="1804122"/>
          </a:xfrm>
        </p:grpSpPr>
        <p:grpSp>
          <p:nvGrpSpPr>
            <p:cNvPr id="774" name="Group"/>
            <p:cNvGrpSpPr/>
            <p:nvPr/>
          </p:nvGrpSpPr>
          <p:grpSpPr>
            <a:xfrm>
              <a:off x="0" y="0"/>
              <a:ext cx="4849521" cy="459741"/>
              <a:chOff x="0" y="64807"/>
              <a:chExt cx="4849520" cy="459740"/>
            </a:xfrm>
          </p:grpSpPr>
          <p:sp>
            <p:nvSpPr>
              <p:cNvPr id="772" name="Add 5,3 1,2"/>
              <p:cNvSpPr txBox="1"/>
              <p:nvPr/>
            </p:nvSpPr>
            <p:spPr>
              <a:xfrm>
                <a:off x="0" y="115607"/>
                <a:ext cx="923218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  <a:r>
                  <a:t>Add 5,3 1,2</a:t>
                </a:r>
              </a:p>
            </p:txBody>
          </p:sp>
          <p:sp>
            <p:nvSpPr>
              <p:cNvPr id="773" name="8"/>
              <p:cNvSpPr txBox="1"/>
              <p:nvPr/>
            </p:nvSpPr>
            <p:spPr>
              <a:xfrm>
                <a:off x="4594307" y="64807"/>
                <a:ext cx="255214" cy="459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2500"/>
                </a:lvl1pPr>
              </a:lstStyle>
              <a:p>
                <a:pPr/>
                <a:r>
                  <a:t>8</a:t>
                </a:r>
              </a:p>
            </p:txBody>
          </p:sp>
        </p:grpSp>
        <p:grpSp>
          <p:nvGrpSpPr>
            <p:cNvPr id="777" name="Group"/>
            <p:cNvGrpSpPr/>
            <p:nvPr/>
          </p:nvGrpSpPr>
          <p:grpSpPr>
            <a:xfrm>
              <a:off x="904690" y="345642"/>
              <a:ext cx="3878136" cy="459741"/>
              <a:chOff x="0" y="64807"/>
              <a:chExt cx="3878135" cy="459740"/>
            </a:xfrm>
          </p:grpSpPr>
          <p:sp>
            <p:nvSpPr>
              <p:cNvPr id="775" name="Add 6,2 1,2"/>
              <p:cNvSpPr txBox="1"/>
              <p:nvPr/>
            </p:nvSpPr>
            <p:spPr>
              <a:xfrm>
                <a:off x="0" y="115607"/>
                <a:ext cx="1156179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  <a:r>
                  <a:t>Add 6,2 1,2</a:t>
                </a:r>
              </a:p>
            </p:txBody>
          </p:sp>
          <p:sp>
            <p:nvSpPr>
              <p:cNvPr id="776" name="8"/>
              <p:cNvSpPr txBox="1"/>
              <p:nvPr/>
            </p:nvSpPr>
            <p:spPr>
              <a:xfrm>
                <a:off x="3674042" y="64807"/>
                <a:ext cx="204094" cy="459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2500"/>
                </a:lvl1pPr>
              </a:lstStyle>
              <a:p>
                <a:pPr/>
                <a:r>
                  <a:t>8</a:t>
                </a:r>
              </a:p>
            </p:txBody>
          </p:sp>
        </p:grpSp>
        <p:grpSp>
          <p:nvGrpSpPr>
            <p:cNvPr id="780" name="Group"/>
            <p:cNvGrpSpPr/>
            <p:nvPr/>
          </p:nvGrpSpPr>
          <p:grpSpPr>
            <a:xfrm>
              <a:off x="1720271" y="710994"/>
              <a:ext cx="3003068" cy="459741"/>
              <a:chOff x="0" y="64807"/>
              <a:chExt cx="3003067" cy="459740"/>
            </a:xfrm>
          </p:grpSpPr>
          <p:sp>
            <p:nvSpPr>
              <p:cNvPr id="778" name="Add 7,1 1,2"/>
              <p:cNvSpPr txBox="1"/>
              <p:nvPr/>
            </p:nvSpPr>
            <p:spPr>
              <a:xfrm>
                <a:off x="0" y="115607"/>
                <a:ext cx="1010230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  <a:r>
                  <a:t>Add 7,1 1,2</a:t>
                </a:r>
              </a:p>
            </p:txBody>
          </p:sp>
          <p:sp>
            <p:nvSpPr>
              <p:cNvPr id="779" name="8"/>
              <p:cNvSpPr txBox="1"/>
              <p:nvPr/>
            </p:nvSpPr>
            <p:spPr>
              <a:xfrm>
                <a:off x="2845026" y="64807"/>
                <a:ext cx="158042" cy="459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2500"/>
                </a:lvl1pPr>
              </a:lstStyle>
              <a:p>
                <a:pPr/>
                <a:r>
                  <a:t>8</a:t>
                </a:r>
              </a:p>
            </p:txBody>
          </p:sp>
        </p:grpSp>
        <p:grpSp>
          <p:nvGrpSpPr>
            <p:cNvPr id="783" name="Group"/>
            <p:cNvGrpSpPr/>
            <p:nvPr/>
          </p:nvGrpSpPr>
          <p:grpSpPr>
            <a:xfrm>
              <a:off x="2541073" y="1087766"/>
              <a:ext cx="2186724" cy="459741"/>
              <a:chOff x="0" y="64807"/>
              <a:chExt cx="2186722" cy="459740"/>
            </a:xfrm>
          </p:grpSpPr>
          <p:sp>
            <p:nvSpPr>
              <p:cNvPr id="781" name="Add 8,1 1,2"/>
              <p:cNvSpPr txBox="1"/>
              <p:nvPr/>
            </p:nvSpPr>
            <p:spPr>
              <a:xfrm>
                <a:off x="0" y="115607"/>
                <a:ext cx="992569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  <a:r>
                  <a:t>Add 8,1 1,2</a:t>
                </a:r>
              </a:p>
            </p:txBody>
          </p:sp>
          <p:sp>
            <p:nvSpPr>
              <p:cNvPr id="782" name="9"/>
              <p:cNvSpPr txBox="1"/>
              <p:nvPr/>
            </p:nvSpPr>
            <p:spPr>
              <a:xfrm>
                <a:off x="2006871" y="64807"/>
                <a:ext cx="179852" cy="459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2500"/>
                </a:lvl1pPr>
              </a:lstStyle>
              <a:p>
                <a:pPr/>
                <a:r>
                  <a:t>9</a:t>
                </a:r>
              </a:p>
            </p:txBody>
          </p:sp>
        </p:grpSp>
        <p:grpSp>
          <p:nvGrpSpPr>
            <p:cNvPr id="786" name="Group"/>
            <p:cNvGrpSpPr/>
            <p:nvPr/>
          </p:nvGrpSpPr>
          <p:grpSpPr>
            <a:xfrm>
              <a:off x="3229538" y="1344382"/>
              <a:ext cx="1547976" cy="459741"/>
              <a:chOff x="0" y="64807"/>
              <a:chExt cx="1547975" cy="459740"/>
            </a:xfrm>
          </p:grpSpPr>
          <p:sp>
            <p:nvSpPr>
              <p:cNvPr id="784" name="Add 4,2"/>
              <p:cNvSpPr txBox="1"/>
              <p:nvPr/>
            </p:nvSpPr>
            <p:spPr>
              <a:xfrm>
                <a:off x="0" y="115607"/>
                <a:ext cx="1158547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  <a:r>
                  <a:t>Add 4,2</a:t>
                </a:r>
              </a:p>
            </p:txBody>
          </p:sp>
          <p:sp>
            <p:nvSpPr>
              <p:cNvPr id="785" name="6"/>
              <p:cNvSpPr txBox="1"/>
              <p:nvPr/>
            </p:nvSpPr>
            <p:spPr>
              <a:xfrm>
                <a:off x="1323213" y="64807"/>
                <a:ext cx="224763" cy="459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>
                  <a:defRPr sz="2500"/>
                </a:lvl1pPr>
              </a:lstStyle>
              <a:p>
                <a:pPr/>
                <a:r>
                  <a:t>6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8" grpId="3"/>
      <p:bldP build="whole" bldLvl="1" animBg="1" rev="0" advAuto="0" spid="765" grpId="1"/>
      <p:bldP build="whole" bldLvl="1" animBg="1" rev="0" advAuto="0" spid="758" grpId="2"/>
      <p:bldP build="whole" bldLvl="1" animBg="1" rev="0" advAuto="0" spid="771" grpId="4"/>
      <p:bldP build="whole" bldLvl="1" animBg="1" rev="0" advAuto="0" spid="787" grpId="5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212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SIMD</a:t>
            </a:r>
          </a:p>
        </p:txBody>
      </p:sp>
      <p:sp>
        <p:nvSpPr>
          <p:cNvPr id="790" name="Shape 213"/>
          <p:cNvSpPr txBox="1"/>
          <p:nvPr>
            <p:ph type="body" idx="1"/>
          </p:nvPr>
        </p:nvSpPr>
        <p:spPr>
          <a:xfrm>
            <a:off x="609599" y="1162979"/>
            <a:ext cx="11385195" cy="5349315"/>
          </a:xfrm>
          <a:prstGeom prst="rect">
            <a:avLst/>
          </a:prstGeom>
        </p:spPr>
        <p:txBody>
          <a:bodyPr/>
          <a:lstStyle/>
          <a:p>
            <a:pPr/>
            <a:r>
              <a:t>Single instruction, multiple data</a:t>
            </a:r>
          </a:p>
          <a:p>
            <a:pPr/>
            <a:r>
              <a:t>Those instructions can have multiple operands</a:t>
            </a:r>
          </a:p>
          <a:p>
            <a:pPr/>
            <a:r>
              <a:rPr>
                <a:latin typeface="Courier"/>
                <a:ea typeface="Courier"/>
                <a:cs typeface="Courier"/>
                <a:sym typeface="Courier"/>
              </a:rPr>
              <a:t>vpaddd</a:t>
            </a:r>
            <a:r>
              <a:t>: add packed doubleword integers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212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SIMD in .NET</a:t>
            </a:r>
          </a:p>
        </p:txBody>
      </p:sp>
      <p:sp>
        <p:nvSpPr>
          <p:cNvPr id="793" name="Shape 213"/>
          <p:cNvSpPr txBox="1"/>
          <p:nvPr>
            <p:ph type="body" idx="1"/>
          </p:nvPr>
        </p:nvSpPr>
        <p:spPr>
          <a:xfrm>
            <a:off x="609599" y="1162979"/>
            <a:ext cx="11385195" cy="5349315"/>
          </a:xfrm>
          <a:prstGeom prst="rect">
            <a:avLst/>
          </a:prstGeom>
        </p:spPr>
        <p:txBody>
          <a:bodyPr/>
          <a:lstStyle/>
          <a:p>
            <a:pPr/>
            <a:r>
              <a:t>If the CPU supports SIMD, the JIT compiler emits SIMD instructions</a:t>
            </a:r>
          </a:p>
          <a:p>
            <a:pPr/>
            <a:r>
              <a:t>System.Numerics namespace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212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SIMD - add 2 arrays with `vpaddd`</a:t>
            </a:r>
          </a:p>
        </p:txBody>
      </p:sp>
      <p:sp>
        <p:nvSpPr>
          <p:cNvPr id="796" name="2,…"/>
          <p:cNvSpPr txBox="1"/>
          <p:nvPr/>
        </p:nvSpPr>
        <p:spPr>
          <a:xfrm>
            <a:off x="886944" y="2227415"/>
            <a:ext cx="482878" cy="303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/>
            </a:pPr>
            <a:r>
              <a:t>2,</a:t>
            </a:r>
          </a:p>
          <a:p>
            <a:pPr>
              <a:defRPr sz="2500"/>
            </a:pPr>
            <a:r>
              <a:t>1,</a:t>
            </a:r>
          </a:p>
          <a:p>
            <a:pPr>
              <a:defRPr sz="2500"/>
            </a:pPr>
            <a:r>
              <a:t>7,</a:t>
            </a:r>
          </a:p>
          <a:p>
            <a:pPr>
              <a:defRPr sz="2500"/>
            </a:pPr>
            <a:r>
              <a:t>5,</a:t>
            </a:r>
          </a:p>
          <a:p>
            <a:pPr>
              <a:defRPr sz="2500"/>
            </a:pPr>
            <a:r>
              <a:t>6,</a:t>
            </a:r>
          </a:p>
          <a:p>
            <a:pPr>
              <a:defRPr sz="2500"/>
            </a:pPr>
            <a:r>
              <a:t>7,</a:t>
            </a:r>
          </a:p>
          <a:p>
            <a:pPr>
              <a:defRPr sz="2500"/>
            </a:pPr>
            <a:r>
              <a:t>8,</a:t>
            </a:r>
          </a:p>
          <a:p>
            <a:pPr>
              <a:defRPr sz="2500"/>
            </a:pPr>
            <a:r>
              <a:t>4</a:t>
            </a:r>
          </a:p>
        </p:txBody>
      </p:sp>
      <p:sp>
        <p:nvSpPr>
          <p:cNvPr id="797" name="2,…"/>
          <p:cNvSpPr txBox="1"/>
          <p:nvPr/>
        </p:nvSpPr>
        <p:spPr>
          <a:xfrm>
            <a:off x="1797429" y="2227415"/>
            <a:ext cx="482878" cy="303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/>
            </a:pPr>
            <a:r>
              <a:t>2,</a:t>
            </a:r>
          </a:p>
          <a:p>
            <a:pPr>
              <a:defRPr sz="2500"/>
            </a:pPr>
            <a:r>
              <a:t>2,</a:t>
            </a:r>
          </a:p>
          <a:p>
            <a:pPr>
              <a:defRPr sz="2500"/>
            </a:pPr>
            <a:r>
              <a:t>1,</a:t>
            </a:r>
          </a:p>
          <a:p>
            <a:pPr>
              <a:defRPr sz="2500"/>
            </a:pPr>
            <a:r>
              <a:t>3,</a:t>
            </a:r>
          </a:p>
          <a:p>
            <a:pPr>
              <a:defRPr sz="2500"/>
            </a:pPr>
            <a:r>
              <a:t>2,</a:t>
            </a:r>
          </a:p>
          <a:p>
            <a:pPr>
              <a:defRPr sz="2500"/>
            </a:pPr>
            <a:r>
              <a:t>1,</a:t>
            </a:r>
          </a:p>
          <a:p>
            <a:pPr>
              <a:defRPr sz="2500"/>
            </a:pPr>
            <a:r>
              <a:t>1,</a:t>
            </a:r>
          </a:p>
          <a:p>
            <a:pPr>
              <a:defRPr sz="2500"/>
            </a:pPr>
            <a:r>
              <a:t>2</a:t>
            </a:r>
          </a:p>
        </p:txBody>
      </p:sp>
      <p:sp>
        <p:nvSpPr>
          <p:cNvPr id="798" name="Line"/>
          <p:cNvSpPr/>
          <p:nvPr/>
        </p:nvSpPr>
        <p:spPr>
          <a:xfrm flipV="1">
            <a:off x="1251720" y="2289123"/>
            <a:ext cx="1" cy="2914426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99" name="Line"/>
          <p:cNvSpPr/>
          <p:nvPr/>
        </p:nvSpPr>
        <p:spPr>
          <a:xfrm flipV="1">
            <a:off x="1710823" y="2289123"/>
            <a:ext cx="1" cy="2914426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0" name="Line"/>
          <p:cNvSpPr/>
          <p:nvPr/>
        </p:nvSpPr>
        <p:spPr>
          <a:xfrm flipV="1">
            <a:off x="2169927" y="2289123"/>
            <a:ext cx="1" cy="2914426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1" name="Line"/>
          <p:cNvSpPr/>
          <p:nvPr/>
        </p:nvSpPr>
        <p:spPr>
          <a:xfrm>
            <a:off x="790981" y="5197754"/>
            <a:ext cx="181665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2" name="Line"/>
          <p:cNvSpPr/>
          <p:nvPr/>
        </p:nvSpPr>
        <p:spPr>
          <a:xfrm>
            <a:off x="1084917" y="5197754"/>
            <a:ext cx="18166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3" name="Line"/>
          <p:cNvSpPr/>
          <p:nvPr/>
        </p:nvSpPr>
        <p:spPr>
          <a:xfrm>
            <a:off x="1707217" y="5197754"/>
            <a:ext cx="18166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4" name="Line"/>
          <p:cNvSpPr/>
          <p:nvPr/>
        </p:nvSpPr>
        <p:spPr>
          <a:xfrm>
            <a:off x="2002492" y="5197754"/>
            <a:ext cx="18166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5" name="Line"/>
          <p:cNvSpPr/>
          <p:nvPr/>
        </p:nvSpPr>
        <p:spPr>
          <a:xfrm>
            <a:off x="2002492" y="2298979"/>
            <a:ext cx="18166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6" name="Line"/>
          <p:cNvSpPr/>
          <p:nvPr/>
        </p:nvSpPr>
        <p:spPr>
          <a:xfrm>
            <a:off x="1707217" y="2298979"/>
            <a:ext cx="18166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7" name="Line"/>
          <p:cNvSpPr/>
          <p:nvPr/>
        </p:nvSpPr>
        <p:spPr>
          <a:xfrm>
            <a:off x="790981" y="2298979"/>
            <a:ext cx="181665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8" name="Line"/>
          <p:cNvSpPr/>
          <p:nvPr/>
        </p:nvSpPr>
        <p:spPr>
          <a:xfrm>
            <a:off x="1084917" y="2298979"/>
            <a:ext cx="18166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9" name="+"/>
          <p:cNvSpPr txBox="1"/>
          <p:nvPr/>
        </p:nvSpPr>
        <p:spPr>
          <a:xfrm>
            <a:off x="1369261" y="3567265"/>
            <a:ext cx="24400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/>
            </a:lvl1pPr>
          </a:lstStyle>
          <a:p>
            <a:pPr/>
            <a:r>
              <a:t>+</a:t>
            </a:r>
          </a:p>
        </p:txBody>
      </p:sp>
      <p:sp>
        <p:nvSpPr>
          <p:cNvPr id="810" name="Time (CPU cycles)"/>
          <p:cNvSpPr txBox="1"/>
          <p:nvPr/>
        </p:nvSpPr>
        <p:spPr>
          <a:xfrm>
            <a:off x="3230492" y="5293119"/>
            <a:ext cx="194879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Time (CPU cycles)</a:t>
            </a:r>
          </a:p>
        </p:txBody>
      </p:sp>
      <p:sp>
        <p:nvSpPr>
          <p:cNvPr id="811" name="Line"/>
          <p:cNvSpPr/>
          <p:nvPr/>
        </p:nvSpPr>
        <p:spPr>
          <a:xfrm>
            <a:off x="2468962" y="5264691"/>
            <a:ext cx="6703835" cy="1"/>
          </a:xfrm>
          <a:prstGeom prst="line">
            <a:avLst/>
          </a:prstGeom>
          <a:ln w="508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12" name="Line"/>
          <p:cNvSpPr/>
          <p:nvPr/>
        </p:nvSpPr>
        <p:spPr>
          <a:xfrm flipV="1">
            <a:off x="9173391" y="2214178"/>
            <a:ext cx="1" cy="2914426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13" name="Line"/>
          <p:cNvSpPr/>
          <p:nvPr/>
        </p:nvSpPr>
        <p:spPr>
          <a:xfrm flipV="1">
            <a:off x="9632494" y="2214178"/>
            <a:ext cx="1" cy="2914426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14" name="Line"/>
          <p:cNvSpPr/>
          <p:nvPr/>
        </p:nvSpPr>
        <p:spPr>
          <a:xfrm>
            <a:off x="9169785" y="5122809"/>
            <a:ext cx="18166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15" name="Line"/>
          <p:cNvSpPr/>
          <p:nvPr/>
        </p:nvSpPr>
        <p:spPr>
          <a:xfrm>
            <a:off x="9465060" y="5122809"/>
            <a:ext cx="18166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16" name="Line"/>
          <p:cNvSpPr/>
          <p:nvPr/>
        </p:nvSpPr>
        <p:spPr>
          <a:xfrm>
            <a:off x="9465060" y="2224034"/>
            <a:ext cx="18166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17" name="Line"/>
          <p:cNvSpPr/>
          <p:nvPr/>
        </p:nvSpPr>
        <p:spPr>
          <a:xfrm>
            <a:off x="9169785" y="2224034"/>
            <a:ext cx="18166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821" name="Group"/>
          <p:cNvGrpSpPr/>
          <p:nvPr/>
        </p:nvGrpSpPr>
        <p:grpSpPr>
          <a:xfrm>
            <a:off x="2639645" y="1903729"/>
            <a:ext cx="1031575" cy="3361527"/>
            <a:chOff x="0" y="0"/>
            <a:chExt cx="1031573" cy="3361526"/>
          </a:xfrm>
        </p:grpSpPr>
        <p:sp>
          <p:nvSpPr>
            <p:cNvPr id="818" name="2,…"/>
            <p:cNvSpPr txBox="1"/>
            <p:nvPr/>
          </p:nvSpPr>
          <p:spPr>
            <a:xfrm>
              <a:off x="86945" y="323686"/>
              <a:ext cx="482878" cy="303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2500"/>
              </a:pPr>
              <a:r>
                <a:t>2,</a:t>
              </a:r>
            </a:p>
            <a:p>
              <a:pPr>
                <a:defRPr sz="2500"/>
              </a:pPr>
              <a:r>
                <a:t>1,</a:t>
              </a:r>
            </a:p>
            <a:p>
              <a:pPr>
                <a:defRPr sz="2500"/>
              </a:pPr>
              <a:r>
                <a:t>7,</a:t>
              </a:r>
            </a:p>
            <a:p>
              <a:pPr>
                <a:defRPr sz="2500"/>
              </a:pPr>
              <a:r>
                <a:t>5,</a:t>
              </a:r>
            </a:p>
            <a:p>
              <a:pPr>
                <a:defRPr sz="2500"/>
              </a:pPr>
              <a:r>
                <a:t>6,</a:t>
              </a:r>
            </a:p>
            <a:p>
              <a:pPr>
                <a:defRPr sz="2500"/>
              </a:pPr>
              <a:r>
                <a:t>7,</a:t>
              </a:r>
            </a:p>
            <a:p>
              <a:pPr>
                <a:defRPr sz="2500"/>
              </a:pPr>
              <a:r>
                <a:t>8,</a:t>
              </a:r>
            </a:p>
            <a:p>
              <a:pPr>
                <a:defRPr sz="2500"/>
              </a:pPr>
              <a:r>
                <a:t>4</a:t>
              </a:r>
            </a:p>
          </p:txBody>
        </p:sp>
        <p:sp>
          <p:nvSpPr>
            <p:cNvPr id="819" name="2,…"/>
            <p:cNvSpPr txBox="1"/>
            <p:nvPr/>
          </p:nvSpPr>
          <p:spPr>
            <a:xfrm>
              <a:off x="548697" y="323686"/>
              <a:ext cx="482877" cy="303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2500"/>
              </a:pPr>
              <a:r>
                <a:t>2,</a:t>
              </a:r>
            </a:p>
            <a:p>
              <a:pPr>
                <a:defRPr sz="2500"/>
              </a:pPr>
              <a:r>
                <a:t>2,</a:t>
              </a:r>
            </a:p>
            <a:p>
              <a:pPr>
                <a:defRPr sz="2500"/>
              </a:pPr>
              <a:r>
                <a:t>1,</a:t>
              </a:r>
            </a:p>
            <a:p>
              <a:pPr>
                <a:defRPr sz="2500"/>
              </a:pPr>
              <a:r>
                <a:t>3,</a:t>
              </a:r>
            </a:p>
            <a:p>
              <a:pPr>
                <a:defRPr sz="2500"/>
              </a:pPr>
              <a:r>
                <a:t>2,</a:t>
              </a:r>
            </a:p>
            <a:p>
              <a:pPr>
                <a:defRPr sz="2500"/>
              </a:pPr>
              <a:r>
                <a:t>1,</a:t>
              </a:r>
            </a:p>
            <a:p>
              <a:pPr>
                <a:defRPr sz="2500"/>
              </a:pPr>
              <a:r>
                <a:t>1,</a:t>
              </a:r>
            </a:p>
            <a:p>
              <a:pPr>
                <a:defRPr sz="2500"/>
              </a:pPr>
              <a:r>
                <a:t>2</a:t>
              </a:r>
            </a:p>
          </p:txBody>
        </p:sp>
        <p:sp>
          <p:nvSpPr>
            <p:cNvPr id="820" name="vpaddd"/>
            <p:cNvSpPr txBox="1"/>
            <p:nvPr/>
          </p:nvSpPr>
          <p:spPr>
            <a:xfrm>
              <a:off x="0" y="0"/>
              <a:ext cx="845639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vpaddd</a:t>
              </a:r>
            </a:p>
          </p:txBody>
        </p:sp>
      </p:grpSp>
      <p:sp>
        <p:nvSpPr>
          <p:cNvPr id="822" name="4,…"/>
          <p:cNvSpPr txBox="1"/>
          <p:nvPr/>
        </p:nvSpPr>
        <p:spPr>
          <a:xfrm>
            <a:off x="9239629" y="2152470"/>
            <a:ext cx="482877" cy="303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/>
            </a:pPr>
            <a:r>
              <a:t>4,</a:t>
            </a:r>
          </a:p>
          <a:p>
            <a:pPr>
              <a:defRPr sz="2500"/>
            </a:pPr>
            <a:r>
              <a:t>3,</a:t>
            </a:r>
          </a:p>
          <a:p>
            <a:pPr>
              <a:defRPr sz="2500"/>
            </a:pPr>
            <a:r>
              <a:t>8,</a:t>
            </a:r>
          </a:p>
          <a:p>
            <a:pPr>
              <a:defRPr sz="2500"/>
            </a:pPr>
            <a:r>
              <a:t>8,</a:t>
            </a:r>
          </a:p>
          <a:p>
            <a:pPr>
              <a:defRPr sz="2500"/>
            </a:pPr>
            <a:r>
              <a:t>8,</a:t>
            </a:r>
          </a:p>
          <a:p>
            <a:pPr>
              <a:defRPr sz="2500"/>
            </a:pPr>
            <a:r>
              <a:t>8,</a:t>
            </a:r>
          </a:p>
          <a:p>
            <a:pPr>
              <a:defRPr sz="2500"/>
            </a:pPr>
            <a:r>
              <a:t>9,</a:t>
            </a:r>
          </a:p>
          <a:p>
            <a:pPr>
              <a:defRPr sz="2500"/>
            </a:pPr>
            <a:r>
              <a:t>6</a:t>
            </a:r>
          </a:p>
        </p:txBody>
      </p:sp>
      <p:sp>
        <p:nvSpPr>
          <p:cNvPr id="823" name="Operates on 8 integers at the same time!"/>
          <p:cNvSpPr txBox="1"/>
          <p:nvPr/>
        </p:nvSpPr>
        <p:spPr>
          <a:xfrm>
            <a:off x="3653366" y="1819063"/>
            <a:ext cx="433502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Operates on 8 integers at the same time!</a:t>
            </a:r>
          </a:p>
        </p:txBody>
      </p:sp>
      <p:sp>
        <p:nvSpPr>
          <p:cNvPr id="824" name="Line"/>
          <p:cNvSpPr/>
          <p:nvPr/>
        </p:nvSpPr>
        <p:spPr>
          <a:xfrm flipV="1">
            <a:off x="789873" y="2289123"/>
            <a:ext cx="1" cy="2914426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3" grpId="3"/>
      <p:bldP build="whole" bldLvl="1" animBg="1" rev="0" advAuto="0" spid="822" grpId="2"/>
      <p:bldP build="whole" bldLvl="1" animBg="1" rev="0" advAuto="0" spid="821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212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Add 2 array, no SIMD</a:t>
            </a:r>
          </a:p>
        </p:txBody>
      </p:sp>
      <p:sp>
        <p:nvSpPr>
          <p:cNvPr id="827" name="public static double[] AddArrays_Simple(double[] v1, double[] v2)…"/>
          <p:cNvSpPr txBox="1"/>
          <p:nvPr/>
        </p:nvSpPr>
        <p:spPr>
          <a:xfrm>
            <a:off x="1632354" y="1782536"/>
            <a:ext cx="9407608" cy="355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ct val="90000"/>
              </a:lnSpc>
              <a:defRPr sz="205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public</a:t>
            </a:r>
            <a:r>
              <a:t> </a:t>
            </a:r>
            <a:r>
              <a:rPr>
                <a:solidFill>
                  <a:srgbClr val="0433FF"/>
                </a:solidFill>
              </a:rPr>
              <a:t>static</a:t>
            </a:r>
            <a:r>
              <a:t> 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[] AddArrays_Simple(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[] v1, 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[] v2)</a:t>
            </a:r>
          </a:p>
          <a:p>
            <a:pPr defTabSz="457200">
              <a:lnSpc>
                <a:spcPct val="90000"/>
              </a:lnSpc>
              <a:defRPr sz="2050">
                <a:latin typeface="+mj-lt"/>
                <a:ea typeface="+mj-ea"/>
                <a:cs typeface="+mj-cs"/>
                <a:sym typeface="Helvetica"/>
              </a:defRPr>
            </a:pPr>
            <a:r>
              <a:t>{</a:t>
            </a:r>
          </a:p>
          <a:p>
            <a:pPr defTabSz="457200">
              <a:lnSpc>
                <a:spcPct val="90000"/>
              </a:lnSpc>
              <a:defRPr sz="2050">
                <a:latin typeface="+mj-lt"/>
                <a:ea typeface="+mj-ea"/>
                <a:cs typeface="+mj-cs"/>
                <a:sym typeface="Helvetica"/>
              </a:defRPr>
            </a:pPr>
            <a:r>
              <a:t>	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[] retVal = </a:t>
            </a:r>
            <a:r>
              <a:rPr>
                <a:solidFill>
                  <a:srgbClr val="0433FF"/>
                </a:solidFill>
              </a:rPr>
              <a:t>new</a:t>
            </a:r>
            <a:r>
              <a:t> 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[v1.Length];</a:t>
            </a:r>
          </a:p>
          <a:p>
            <a:pPr defTabSz="457200">
              <a:lnSpc>
                <a:spcPct val="90000"/>
              </a:lnSpc>
              <a:defRPr sz="2050"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457200">
              <a:lnSpc>
                <a:spcPct val="90000"/>
              </a:lnSpc>
              <a:defRPr sz="2050">
                <a:latin typeface="+mj-lt"/>
                <a:ea typeface="+mj-ea"/>
                <a:cs typeface="+mj-cs"/>
                <a:sym typeface="Helvetica"/>
              </a:defRPr>
            </a:pPr>
            <a:r>
              <a:t>	</a:t>
            </a:r>
            <a:r>
              <a:rPr>
                <a:solidFill>
                  <a:srgbClr val="0433FF"/>
                </a:solidFill>
              </a:rPr>
              <a:t>for</a:t>
            </a:r>
            <a:r>
              <a:t> (</a:t>
            </a:r>
            <a:r>
              <a:rPr>
                <a:solidFill>
                  <a:srgbClr val="0433FF"/>
                </a:solidFill>
              </a:rPr>
              <a:t>int</a:t>
            </a:r>
            <a:r>
              <a:t> i = 0; i &lt; v1.Length; i++)</a:t>
            </a:r>
          </a:p>
          <a:p>
            <a:pPr defTabSz="457200">
              <a:lnSpc>
                <a:spcPct val="90000"/>
              </a:lnSpc>
              <a:defRPr sz="2050">
                <a:latin typeface="+mj-lt"/>
                <a:ea typeface="+mj-ea"/>
                <a:cs typeface="+mj-cs"/>
                <a:sym typeface="Helvetica"/>
              </a:defRPr>
            </a:pPr>
            <a:r>
              <a:t>	{</a:t>
            </a:r>
          </a:p>
          <a:p>
            <a:pPr defTabSz="457200">
              <a:lnSpc>
                <a:spcPct val="90000"/>
              </a:lnSpc>
              <a:defRPr sz="2050">
                <a:latin typeface="+mj-lt"/>
                <a:ea typeface="+mj-ea"/>
                <a:cs typeface="+mj-cs"/>
                <a:sym typeface="Helvetica"/>
              </a:defRPr>
            </a:pPr>
            <a:r>
              <a:t>		retVal[i] = v1[i] + v2[i];</a:t>
            </a:r>
          </a:p>
          <a:p>
            <a:pPr defTabSz="457200">
              <a:lnSpc>
                <a:spcPct val="90000"/>
              </a:lnSpc>
              <a:defRPr sz="2050">
                <a:latin typeface="+mj-lt"/>
                <a:ea typeface="+mj-ea"/>
                <a:cs typeface="+mj-cs"/>
                <a:sym typeface="Helvetica"/>
              </a:defRPr>
            </a:pPr>
            <a:r>
              <a:t>	}</a:t>
            </a:r>
          </a:p>
          <a:p>
            <a:pPr defTabSz="457200">
              <a:lnSpc>
                <a:spcPct val="90000"/>
              </a:lnSpc>
              <a:defRPr sz="2050"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457200">
              <a:lnSpc>
                <a:spcPct val="90000"/>
              </a:lnSpc>
              <a:defRPr sz="2050">
                <a:latin typeface="+mj-lt"/>
                <a:ea typeface="+mj-ea"/>
                <a:cs typeface="+mj-cs"/>
                <a:sym typeface="Helvetica"/>
              </a:defRPr>
            </a:pPr>
            <a:r>
              <a:t>	</a:t>
            </a:r>
            <a:r>
              <a:rPr>
                <a:solidFill>
                  <a:srgbClr val="0433FF"/>
                </a:solidFill>
              </a:rPr>
              <a:t>return</a:t>
            </a:r>
            <a:r>
              <a:t> retVal;</a:t>
            </a:r>
          </a:p>
          <a:p>
            <a:pPr defTabSz="457200">
              <a:lnSpc>
                <a:spcPct val="90000"/>
              </a:lnSpc>
              <a:defRPr sz="2050">
                <a:latin typeface="+mj-lt"/>
                <a:ea typeface="+mj-ea"/>
                <a:cs typeface="+mj-cs"/>
                <a:sym typeface="Helvetica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212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Add 2 array, no SIMD</a:t>
            </a:r>
          </a:p>
        </p:txBody>
      </p:sp>
      <p:pic>
        <p:nvPicPr>
          <p:cNvPr id="8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1307" y="1164460"/>
            <a:ext cx="6218394" cy="5711755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Rectangle"/>
          <p:cNvSpPr/>
          <p:nvPr/>
        </p:nvSpPr>
        <p:spPr>
          <a:xfrm>
            <a:off x="3629711" y="5560837"/>
            <a:ext cx="3281098" cy="247949"/>
          </a:xfrm>
          <a:prstGeom prst="rect">
            <a:avLst/>
          </a:prstGeom>
          <a:ln w="635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1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212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Add 2 array, with SIMD</a:t>
            </a:r>
          </a:p>
        </p:txBody>
      </p:sp>
      <p:sp>
        <p:nvSpPr>
          <p:cNvPr id="834" name="public static double[] AddArrays_Vector(double[] v1, double[] v2)…"/>
          <p:cNvSpPr txBox="1"/>
          <p:nvPr/>
        </p:nvSpPr>
        <p:spPr>
          <a:xfrm>
            <a:off x="2608705" y="1171175"/>
            <a:ext cx="7524312" cy="590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ct val="90000"/>
              </a:lnSpc>
              <a:defRPr sz="185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public</a:t>
            </a:r>
            <a:r>
              <a:t> </a:t>
            </a:r>
            <a:r>
              <a:rPr>
                <a:solidFill>
                  <a:srgbClr val="0433FF"/>
                </a:solidFill>
              </a:rPr>
              <a:t>static</a:t>
            </a:r>
            <a:r>
              <a:t> 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[] AddArrays_Vector(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[] v1, 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[] v2)</a:t>
            </a:r>
          </a:p>
          <a:p>
            <a:pPr defTabSz="457200">
              <a:lnSpc>
                <a:spcPct val="90000"/>
              </a:lnSpc>
              <a:defRPr sz="1850">
                <a:latin typeface="+mj-lt"/>
                <a:ea typeface="+mj-ea"/>
                <a:cs typeface="+mj-cs"/>
                <a:sym typeface="Helvetica"/>
              </a:defRPr>
            </a:pPr>
            <a:r>
              <a:t>{</a:t>
            </a:r>
          </a:p>
          <a:p>
            <a:pPr defTabSz="457200">
              <a:lnSpc>
                <a:spcPct val="90000"/>
              </a:lnSpc>
              <a:defRPr sz="1850">
                <a:latin typeface="+mj-lt"/>
                <a:ea typeface="+mj-ea"/>
                <a:cs typeface="+mj-cs"/>
                <a:sym typeface="Helvetica"/>
              </a:defRPr>
            </a:pPr>
            <a:r>
              <a:t>	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[] retVal = </a:t>
            </a:r>
            <a:r>
              <a:rPr>
                <a:solidFill>
                  <a:srgbClr val="0433FF"/>
                </a:solidFill>
              </a:rPr>
              <a:t>new</a:t>
            </a:r>
            <a:r>
              <a:t> 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[v1.Length];</a:t>
            </a:r>
          </a:p>
          <a:p>
            <a:pPr defTabSz="457200">
              <a:lnSpc>
                <a:spcPct val="90000"/>
              </a:lnSpc>
              <a:defRPr sz="1850">
                <a:latin typeface="+mj-lt"/>
                <a:ea typeface="+mj-ea"/>
                <a:cs typeface="+mj-cs"/>
                <a:sym typeface="Helvetica"/>
              </a:defRPr>
            </a:pPr>
            <a:r>
              <a:t>	</a:t>
            </a:r>
            <a:r>
              <a:rPr>
                <a:solidFill>
                  <a:srgbClr val="0433FF"/>
                </a:solidFill>
              </a:rPr>
              <a:t>var</a:t>
            </a:r>
            <a:r>
              <a:t> vectSize = Vector&lt;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&gt;.Count;</a:t>
            </a:r>
          </a:p>
          <a:p>
            <a:pPr defTabSz="457200">
              <a:lnSpc>
                <a:spcPct val="90000"/>
              </a:lnSpc>
              <a:defRPr sz="1850"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457200">
              <a:lnSpc>
                <a:spcPct val="90000"/>
              </a:lnSpc>
              <a:defRPr sz="1850">
                <a:latin typeface="+mj-lt"/>
                <a:ea typeface="+mj-ea"/>
                <a:cs typeface="+mj-cs"/>
                <a:sym typeface="Helvetica"/>
              </a:defRPr>
            </a:pPr>
            <a:r>
              <a:t>	</a:t>
            </a:r>
            <a:r>
              <a:rPr>
                <a:solidFill>
                  <a:srgbClr val="0433FF"/>
                </a:solidFill>
              </a:rPr>
              <a:t>int</a:t>
            </a:r>
            <a:r>
              <a:t> i = 0;</a:t>
            </a:r>
          </a:p>
          <a:p>
            <a:pPr defTabSz="457200">
              <a:lnSpc>
                <a:spcPct val="90000"/>
              </a:lnSpc>
              <a:defRPr sz="1850">
                <a:latin typeface="+mj-lt"/>
                <a:ea typeface="+mj-ea"/>
                <a:cs typeface="+mj-cs"/>
                <a:sym typeface="Helvetica"/>
              </a:defRPr>
            </a:pPr>
            <a:r>
              <a:t>	</a:t>
            </a:r>
            <a:r>
              <a:rPr>
                <a:solidFill>
                  <a:srgbClr val="0433FF"/>
                </a:solidFill>
              </a:rPr>
              <a:t>for</a:t>
            </a:r>
            <a:r>
              <a:t> (i = 0; i &lt;= v1.Length - vectSize; i += vectSize)</a:t>
            </a:r>
          </a:p>
          <a:p>
            <a:pPr defTabSz="457200">
              <a:lnSpc>
                <a:spcPct val="90000"/>
              </a:lnSpc>
              <a:defRPr sz="1850">
                <a:latin typeface="+mj-lt"/>
                <a:ea typeface="+mj-ea"/>
                <a:cs typeface="+mj-cs"/>
                <a:sym typeface="Helvetica"/>
              </a:defRPr>
            </a:pPr>
            <a:r>
              <a:t>	{</a:t>
            </a:r>
          </a:p>
          <a:p>
            <a:pPr defTabSz="457200">
              <a:lnSpc>
                <a:spcPct val="90000"/>
              </a:lnSpc>
              <a:defRPr sz="1850">
                <a:latin typeface="+mj-lt"/>
                <a:ea typeface="+mj-ea"/>
                <a:cs typeface="+mj-cs"/>
                <a:sym typeface="Helvetica"/>
              </a:defRPr>
            </a:pPr>
            <a:r>
              <a:t>		</a:t>
            </a:r>
            <a:r>
              <a:rPr>
                <a:solidFill>
                  <a:srgbClr val="0433FF"/>
                </a:solidFill>
              </a:rPr>
              <a:t>var</a:t>
            </a:r>
            <a:r>
              <a:t> va = </a:t>
            </a:r>
            <a:r>
              <a:rPr>
                <a:solidFill>
                  <a:srgbClr val="0433FF"/>
                </a:solidFill>
              </a:rPr>
              <a:t>new</a:t>
            </a:r>
            <a:r>
              <a:t> Vector&lt;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&gt;(v1, i);</a:t>
            </a:r>
          </a:p>
          <a:p>
            <a:pPr defTabSz="457200">
              <a:lnSpc>
                <a:spcPct val="90000"/>
              </a:lnSpc>
              <a:defRPr sz="1850">
                <a:latin typeface="+mj-lt"/>
                <a:ea typeface="+mj-ea"/>
                <a:cs typeface="+mj-cs"/>
                <a:sym typeface="Helvetica"/>
              </a:defRPr>
            </a:pPr>
            <a:r>
              <a:t>		</a:t>
            </a:r>
            <a:r>
              <a:rPr>
                <a:solidFill>
                  <a:srgbClr val="0433FF"/>
                </a:solidFill>
              </a:rPr>
              <a:t>var</a:t>
            </a:r>
            <a:r>
              <a:t> vb = </a:t>
            </a:r>
            <a:r>
              <a:rPr>
                <a:solidFill>
                  <a:srgbClr val="0433FF"/>
                </a:solidFill>
              </a:rPr>
              <a:t>new</a:t>
            </a:r>
            <a:r>
              <a:t> Vector&lt;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&gt;(v2, i);</a:t>
            </a:r>
          </a:p>
          <a:p>
            <a:pPr defTabSz="457200">
              <a:lnSpc>
                <a:spcPct val="90000"/>
              </a:lnSpc>
              <a:defRPr sz="1850">
                <a:latin typeface="+mj-lt"/>
                <a:ea typeface="+mj-ea"/>
                <a:cs typeface="+mj-cs"/>
                <a:sym typeface="Helvetica"/>
              </a:defRPr>
            </a:pPr>
            <a:r>
              <a:t>		</a:t>
            </a:r>
            <a:r>
              <a:rPr>
                <a:solidFill>
                  <a:srgbClr val="0433FF"/>
                </a:solidFill>
              </a:rPr>
              <a:t>var</a:t>
            </a:r>
            <a:r>
              <a:t> vc = va + vb;</a:t>
            </a:r>
          </a:p>
          <a:p>
            <a:pPr defTabSz="457200">
              <a:lnSpc>
                <a:spcPct val="90000"/>
              </a:lnSpc>
              <a:defRPr sz="1850">
                <a:latin typeface="+mj-lt"/>
                <a:ea typeface="+mj-ea"/>
                <a:cs typeface="+mj-cs"/>
                <a:sym typeface="Helvetica"/>
              </a:defRPr>
            </a:pPr>
            <a:r>
              <a:t>		vc.CopyTo(retVal, i);</a:t>
            </a:r>
          </a:p>
          <a:p>
            <a:pPr defTabSz="457200">
              <a:lnSpc>
                <a:spcPct val="90000"/>
              </a:lnSpc>
              <a:defRPr sz="1850">
                <a:latin typeface="+mj-lt"/>
                <a:ea typeface="+mj-ea"/>
                <a:cs typeface="+mj-cs"/>
                <a:sym typeface="Helvetica"/>
              </a:defRPr>
            </a:pPr>
            <a:r>
              <a:t>	}</a:t>
            </a:r>
          </a:p>
          <a:p>
            <a:pPr defTabSz="457200">
              <a:lnSpc>
                <a:spcPct val="90000"/>
              </a:lnSpc>
              <a:defRPr sz="1850">
                <a:latin typeface="+mj-lt"/>
                <a:ea typeface="+mj-ea"/>
                <a:cs typeface="+mj-cs"/>
                <a:sym typeface="Helvetica"/>
              </a:defRPr>
            </a:pPr>
            <a:r>
              <a:t>	</a:t>
            </a:r>
            <a:r>
              <a:rPr>
                <a:solidFill>
                  <a:srgbClr val="0433FF"/>
                </a:solidFill>
              </a:rPr>
              <a:t>if</a:t>
            </a:r>
            <a:r>
              <a:t> (i != v1.Length)</a:t>
            </a:r>
          </a:p>
          <a:p>
            <a:pPr defTabSz="457200">
              <a:lnSpc>
                <a:spcPct val="90000"/>
              </a:lnSpc>
              <a:defRPr sz="1850">
                <a:latin typeface="+mj-lt"/>
                <a:ea typeface="+mj-ea"/>
                <a:cs typeface="+mj-cs"/>
                <a:sym typeface="Helvetica"/>
              </a:defRPr>
            </a:pPr>
            <a:r>
              <a:t>	{</a:t>
            </a:r>
          </a:p>
          <a:p>
            <a:pPr defTabSz="457200">
              <a:lnSpc>
                <a:spcPct val="90000"/>
              </a:lnSpc>
              <a:defRPr sz="1850">
                <a:latin typeface="+mj-lt"/>
                <a:ea typeface="+mj-ea"/>
                <a:cs typeface="+mj-cs"/>
                <a:sym typeface="Helvetica"/>
              </a:defRPr>
            </a:pPr>
            <a:r>
              <a:t>		</a:t>
            </a:r>
            <a:r>
              <a:rPr>
                <a:solidFill>
                  <a:srgbClr val="0433FF"/>
                </a:solidFill>
              </a:rPr>
              <a:t>for</a:t>
            </a:r>
            <a:r>
              <a:t> (</a:t>
            </a:r>
            <a:r>
              <a:rPr>
                <a:solidFill>
                  <a:srgbClr val="0433FF"/>
                </a:solidFill>
              </a:rPr>
              <a:t>int</a:t>
            </a:r>
            <a:r>
              <a:t> j = i; j &lt; v1.Length; j++)</a:t>
            </a:r>
          </a:p>
          <a:p>
            <a:pPr defTabSz="457200">
              <a:lnSpc>
                <a:spcPct val="90000"/>
              </a:lnSpc>
              <a:defRPr sz="1850">
                <a:latin typeface="+mj-lt"/>
                <a:ea typeface="+mj-ea"/>
                <a:cs typeface="+mj-cs"/>
                <a:sym typeface="Helvetica"/>
              </a:defRPr>
            </a:pPr>
            <a:r>
              <a:t>		{</a:t>
            </a:r>
          </a:p>
          <a:p>
            <a:pPr defTabSz="457200">
              <a:lnSpc>
                <a:spcPct val="90000"/>
              </a:lnSpc>
              <a:defRPr sz="1850">
                <a:latin typeface="+mj-lt"/>
                <a:ea typeface="+mj-ea"/>
                <a:cs typeface="+mj-cs"/>
                <a:sym typeface="Helvetica"/>
              </a:defRPr>
            </a:pPr>
            <a:r>
              <a:t>			retVal[j] = v1[j] + v2[j];</a:t>
            </a:r>
          </a:p>
          <a:p>
            <a:pPr defTabSz="457200">
              <a:lnSpc>
                <a:spcPct val="90000"/>
              </a:lnSpc>
              <a:defRPr sz="1850">
                <a:latin typeface="+mj-lt"/>
                <a:ea typeface="+mj-ea"/>
                <a:cs typeface="+mj-cs"/>
                <a:sym typeface="Helvetica"/>
              </a:defRPr>
            </a:pPr>
            <a:r>
              <a:t>		}</a:t>
            </a:r>
          </a:p>
          <a:p>
            <a:pPr defTabSz="457200">
              <a:lnSpc>
                <a:spcPct val="90000"/>
              </a:lnSpc>
              <a:defRPr sz="1850">
                <a:latin typeface="+mj-lt"/>
                <a:ea typeface="+mj-ea"/>
                <a:cs typeface="+mj-cs"/>
                <a:sym typeface="Helvetica"/>
              </a:defRPr>
            </a:pPr>
            <a:r>
              <a:t>	}</a:t>
            </a:r>
          </a:p>
          <a:p>
            <a:pPr defTabSz="457200">
              <a:lnSpc>
                <a:spcPct val="90000"/>
              </a:lnSpc>
              <a:defRPr sz="1850">
                <a:latin typeface="+mj-lt"/>
                <a:ea typeface="+mj-ea"/>
                <a:cs typeface="+mj-cs"/>
                <a:sym typeface="Helvetica"/>
              </a:defRPr>
            </a:pPr>
            <a:r>
              <a:t>	</a:t>
            </a:r>
            <a:r>
              <a:rPr>
                <a:solidFill>
                  <a:srgbClr val="0433FF"/>
                </a:solidFill>
              </a:rPr>
              <a:t>return</a:t>
            </a:r>
            <a:r>
              <a:t> retVal;</a:t>
            </a:r>
          </a:p>
          <a:p>
            <a:pPr defTabSz="457200">
              <a:lnSpc>
                <a:spcPct val="90000"/>
              </a:lnSpc>
              <a:defRPr sz="1850">
                <a:latin typeface="+mj-lt"/>
                <a:ea typeface="+mj-ea"/>
                <a:cs typeface="+mj-cs"/>
                <a:sym typeface="Helvetica"/>
              </a:defRPr>
            </a:pPr>
            <a:r>
              <a:t>}</a:t>
            </a:r>
          </a:p>
        </p:txBody>
      </p:sp>
      <p:sp>
        <p:nvSpPr>
          <p:cNvPr id="835" name="Arrow"/>
          <p:cNvSpPr/>
          <p:nvPr/>
        </p:nvSpPr>
        <p:spPr>
          <a:xfrm rot="10800000">
            <a:off x="7130029" y="1880432"/>
            <a:ext cx="2783191" cy="519071"/>
          </a:xfrm>
          <a:prstGeom prst="rightArrow">
            <a:avLst>
              <a:gd name="adj1" fmla="val 32000"/>
              <a:gd name="adj2" fmla="val 156588"/>
            </a:avLst>
          </a:prstGeom>
          <a:solidFill>
            <a:srgbClr val="FF2600"/>
          </a:solidFill>
          <a:ln w="127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94085 0.112882" origin="layout" pathEditMode="relative">
                                      <p:cBhvr>
                                        <p:cTn id="6" dur="10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94085 0.112882 L 0.025775 0.225765" origin="layout" pathEditMode="relative">
                                      <p:cBhvr>
                                        <p:cTn id="10" dur="10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25775 0.225765 L -0.132240 0.259046" origin="layout" pathEditMode="relative">
                                      <p:cBhvr>
                                        <p:cTn id="14" dur="10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132240 0.259046 L -0.112407 0.299261" origin="layout" pathEditMode="relative">
                                      <p:cBhvr>
                                        <p:cTn id="18" dur="10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path" nodeType="click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112407 0.299261 L -0.175812 0.372757" origin="layout" pathEditMode="relative">
                                      <p:cBhvr>
                                        <p:cTn id="22" dur="10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212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Add 2 array, with SIMD</a:t>
            </a:r>
          </a:p>
        </p:txBody>
      </p:sp>
      <p:pic>
        <p:nvPicPr>
          <p:cNvPr id="8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4036" y="1094791"/>
            <a:ext cx="9310607" cy="5675456"/>
          </a:xfrm>
          <a:prstGeom prst="rect">
            <a:avLst/>
          </a:prstGeom>
          <a:ln w="12700">
            <a:miter lim="400000"/>
          </a:ln>
        </p:spPr>
      </p:pic>
      <p:sp>
        <p:nvSpPr>
          <p:cNvPr id="839" name="Rectangle"/>
          <p:cNvSpPr/>
          <p:nvPr/>
        </p:nvSpPr>
        <p:spPr>
          <a:xfrm>
            <a:off x="2035454" y="3250819"/>
            <a:ext cx="3819708" cy="247949"/>
          </a:xfrm>
          <a:prstGeom prst="rect">
            <a:avLst/>
          </a:prstGeom>
          <a:ln w="635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0" name="Rectangle"/>
          <p:cNvSpPr/>
          <p:nvPr/>
        </p:nvSpPr>
        <p:spPr>
          <a:xfrm>
            <a:off x="2144382" y="4317812"/>
            <a:ext cx="3819707" cy="247949"/>
          </a:xfrm>
          <a:prstGeom prst="rect">
            <a:avLst/>
          </a:prstGeom>
          <a:ln w="635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1" name="Rectangle"/>
          <p:cNvSpPr/>
          <p:nvPr/>
        </p:nvSpPr>
        <p:spPr>
          <a:xfrm>
            <a:off x="2144382" y="6007378"/>
            <a:ext cx="3819707" cy="247949"/>
          </a:xfrm>
          <a:prstGeom prst="rect">
            <a:avLst/>
          </a:prstGeom>
          <a:ln w="635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9" grpId="1"/>
      <p:bldP build="whole" bldLvl="1" animBg="1" rev="0" advAuto="0" spid="840" grpId="2"/>
      <p:bldP build="whole" bldLvl="1" animBg="1" rev="0" advAuto="0" spid="841" grpId="3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212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SIMD vs. Simple loop</a:t>
            </a:r>
          </a:p>
        </p:txBody>
      </p:sp>
      <p:pic>
        <p:nvPicPr>
          <p:cNvPr id="8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293" y="1154628"/>
            <a:ext cx="11065885" cy="54629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Title 1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  <p:sp>
        <p:nvSpPr>
          <p:cNvPr id="847" name="Content Placeholder 2"/>
          <p:cNvSpPr txBox="1"/>
          <p:nvPr>
            <p:ph type="body" idx="1"/>
          </p:nvPr>
        </p:nvSpPr>
        <p:spPr>
          <a:xfrm>
            <a:off x="538478" y="1549059"/>
            <a:ext cx="11708583" cy="4980707"/>
          </a:xfrm>
          <a:prstGeom prst="rect">
            <a:avLst/>
          </a:prstGeom>
        </p:spPr>
        <p:txBody>
          <a:bodyPr/>
          <a:lstStyle/>
          <a:p>
            <a:pPr/>
            <a:r>
              <a:t>State of the .NET Performance - Adam Sitnik (</a:t>
            </a:r>
            <a:r>
              <a:rPr u="sng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2" invalidUrl="" action="" tgtFrame="" tooltip="" history="1" highlightClick="0" endSnd="0"/>
              </a:rPr>
              <a:t>http://adamsitnik.com</a:t>
            </a:r>
            <a:r>
              <a:t>) </a:t>
            </a:r>
            <a:r>
              <a:rPr u="sng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3" invalidUrl="" action="" tgtFrame="" tooltip="" history="1" highlightClick="0" endSnd="0"/>
              </a:rPr>
              <a:t>https://www.youtube.com/watch?v=CSPSvBeqJ9c</a:t>
            </a:r>
            <a:r>
              <a:t> </a:t>
            </a:r>
          </a:p>
          <a:p>
            <a:pPr/>
            <a:r>
              <a:t>Vladimir Sadov - </a:t>
            </a:r>
            <a:r>
              <a:rPr u="sng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4" invalidUrl="" action="" tgtFrame="" tooltip="" history="1" highlightClick="0" endSnd="0"/>
              </a:rPr>
              <a:t>http://mustoverride.com</a:t>
            </a:r>
            <a:r>
              <a:t>  </a:t>
            </a:r>
          </a:p>
          <a:p>
            <a:pPr/>
            <a:r>
              <a:t>BenchmarkDotNet: </a:t>
            </a:r>
            <a:r>
              <a:rPr u="sng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5" invalidUrl="" action="" tgtFrame="" tooltip="" history="1" highlightClick="0" endSnd="0"/>
              </a:rPr>
              <a:t>https://benchmarkdotnet.org/</a:t>
            </a:r>
            <a:r>
              <a:t> </a:t>
            </a:r>
          </a:p>
          <a:p>
            <a:pPr/>
            <a:r>
              <a:t>Ref return and ref locals (Microsoft): </a:t>
            </a:r>
            <a:r>
              <a:rPr u="sng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6" invalidUrl="" action="" tgtFrame="" tooltip="" history="1" highlightClick="0" endSnd="0"/>
              </a:rPr>
              <a:t>https://docs.microsoft.com/en-us/dotnet/csharp/programming-guide/classes-and-structs/ref-returns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/>
          <p:nvPr>
            <p:ph type="title"/>
          </p:nvPr>
        </p:nvSpPr>
        <p:spPr>
          <a:xfrm>
            <a:off x="396411" y="87723"/>
            <a:ext cx="10515601" cy="932555"/>
          </a:xfrm>
          <a:prstGeom prst="rect">
            <a:avLst/>
          </a:prstGeom>
        </p:spPr>
        <p:txBody>
          <a:bodyPr/>
          <a:lstStyle>
            <a:lvl1pPr>
              <a:defRPr sz="4300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Full Framework vs .NET Core - LINQ</a:t>
            </a:r>
          </a:p>
        </p:txBody>
      </p:sp>
      <p:pic>
        <p:nvPicPr>
          <p:cNvPr id="25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28911" r="0" b="0"/>
          <a:stretch>
            <a:fillRect/>
          </a:stretch>
        </p:blipFill>
        <p:spPr>
          <a:xfrm>
            <a:off x="497082" y="978062"/>
            <a:ext cx="11046450" cy="4171738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Rectangle 4"/>
          <p:cNvSpPr txBox="1"/>
          <p:nvPr/>
        </p:nvSpPr>
        <p:spPr>
          <a:xfrm>
            <a:off x="396410" y="5557063"/>
            <a:ext cx="1071105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rPr u="sng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3" invalidUrl="" action="" tgtFrame="" tooltip="" history="1" highlightClick="0" endSnd="0"/>
              </a:rPr>
              <a:t>https://github.com/dotnet/corefx/commit/a087c2d97d818762c1b4dd2c6305a2d9e836631c#diff-5c3753c526c75a2790d71c348c0c364aR246</a:t>
            </a:r>
            <a:r>
              <a:t> </a:t>
            </a:r>
          </a:p>
        </p:txBody>
      </p:sp>
      <p:sp>
        <p:nvSpPr>
          <p:cNvPr id="256" name="Rectangle 5"/>
          <p:cNvSpPr txBox="1"/>
          <p:nvPr/>
        </p:nvSpPr>
        <p:spPr>
          <a:xfrm>
            <a:off x="396410" y="6203394"/>
            <a:ext cx="9864122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rPr u="sng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4" invalidUrl="" action="" tgtFrame="" tooltip="" history="1" highlightClick="0" endSnd="0"/>
              </a:rPr>
              <a:t>https://github.com/dotnet/corefx/blob/master/src/System.Linq/src/System/Linq/Skip.cs#L35</a:t>
            </a:r>
            <a:r>
              <a:t> </a:t>
            </a:r>
          </a:p>
        </p:txBody>
      </p:sp>
      <p:sp>
        <p:nvSpPr>
          <p:cNvPr id="257" name="TextBox 6"/>
          <p:cNvSpPr txBox="1"/>
          <p:nvPr/>
        </p:nvSpPr>
        <p:spPr>
          <a:xfrm>
            <a:off x="396409" y="5168765"/>
            <a:ext cx="1071105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~60x Performance improvement thanks to Community Contribution (</a:t>
            </a:r>
            <a:r>
              <a:rPr b="1"/>
              <a:t>Jon Hanna)</a:t>
            </a:r>
          </a:p>
        </p:txBody>
      </p:sp>
      <p:sp>
        <p:nvSpPr>
          <p:cNvPr id="258" name="Rectangle 7"/>
          <p:cNvSpPr/>
          <p:nvPr/>
        </p:nvSpPr>
        <p:spPr>
          <a:xfrm>
            <a:off x="497082" y="1713015"/>
            <a:ext cx="10610378" cy="274322"/>
          </a:xfrm>
          <a:prstGeom prst="rect">
            <a:avLst/>
          </a:prstGeom>
          <a:ln w="762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9" name="Arrow: Down 8"/>
          <p:cNvSpPr/>
          <p:nvPr/>
        </p:nvSpPr>
        <p:spPr>
          <a:xfrm rot="10800000">
            <a:off x="4449259" y="2315653"/>
            <a:ext cx="460270" cy="1554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5589"/>
                </a:moveTo>
                <a:lnTo>
                  <a:pt x="5400" y="15589"/>
                </a:lnTo>
                <a:lnTo>
                  <a:pt x="5400" y="0"/>
                </a:lnTo>
                <a:lnTo>
                  <a:pt x="16200" y="0"/>
                </a:lnTo>
                <a:lnTo>
                  <a:pt x="16200" y="15589"/>
                </a:lnTo>
                <a:lnTo>
                  <a:pt x="21600" y="1558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1689 0.030316" origin="layout" pathEditMode="relative">
                                      <p:cBhvr>
                                        <p:cTn id="18" dur="2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path" nodeType="click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79694 -0.009264" origin="layout" pathEditMode="relative">
                                      <p:cBhvr>
                                        <p:cTn id="26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4"/>
      <p:bldP build="whole" bldLvl="1" animBg="1" rev="0" advAuto="0" spid="258" grpId="1"/>
      <p:bldP build="whole" bldLvl="1" animBg="1" rev="0" advAuto="0" spid="259" grpId="2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Title 1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/>
          <a:p>
            <a:pPr/>
            <a:r>
              <a:t>Sample code + Slides</a:t>
            </a:r>
          </a:p>
        </p:txBody>
      </p:sp>
      <p:sp>
        <p:nvSpPr>
          <p:cNvPr id="850" name="Content Placeholder 2"/>
          <p:cNvSpPr txBox="1"/>
          <p:nvPr>
            <p:ph type="body" idx="1"/>
          </p:nvPr>
        </p:nvSpPr>
        <p:spPr>
          <a:xfrm>
            <a:off x="538478" y="1549059"/>
            <a:ext cx="11708583" cy="4438787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2" invalidUrl="" action="" tgtFrame="" tooltip="" history="1" highlightClick="0" endSnd="0"/>
              </a:rPr>
              <a:t>Slides and Sample code: https://github.com/gregkalapos/ADC19Samples</a:t>
            </a:r>
          </a:p>
          <a:p>
            <a:pPr/>
          </a:p>
          <a:p>
            <a:pPr/>
            <a:r>
              <a:t>Twitter: @gregkalapos</a:t>
            </a:r>
            <a:br/>
            <a:r>
              <a:t>(</a:t>
            </a:r>
            <a:r>
              <a:rPr u="sng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3" invalidUrl="" action="" tgtFrame="" tooltip="" history="1" highlightClick="0" endSnd="0"/>
              </a:rPr>
              <a:t>https://twitter.com/gregkalapos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/>
          <p:nvPr>
            <p:ph type="title"/>
          </p:nvPr>
        </p:nvSpPr>
        <p:spPr>
          <a:xfrm>
            <a:off x="0" y="-28955"/>
            <a:ext cx="12192000" cy="1325563"/>
          </a:xfrm>
          <a:prstGeom prst="rect">
            <a:avLst/>
          </a:prstGeom>
        </p:spPr>
        <p:txBody>
          <a:bodyPr/>
          <a:lstStyle>
            <a:lvl1pPr defTabSz="896141">
              <a:defRPr sz="4214"/>
            </a:lvl1pPr>
          </a:lstStyle>
          <a:p>
            <a:pPr/>
            <a:r>
              <a:t>.NET Blog - Performance Improvements in .NET Core</a:t>
            </a:r>
          </a:p>
        </p:txBody>
      </p:sp>
      <p:sp>
        <p:nvSpPr>
          <p:cNvPr id="262" name="Rectangle 2"/>
          <p:cNvSpPr txBox="1"/>
          <p:nvPr/>
        </p:nvSpPr>
        <p:spPr>
          <a:xfrm>
            <a:off x="633689" y="2262199"/>
            <a:ext cx="10093798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u="sng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2" invalidUrl="" action="" tgtFrame="" tooltip="" history="1" highlightClick="0" endSnd="0"/>
              </a:rPr>
              <a:t>https://blogs.msdn.microsoft.com/dotnet/2017/06/07/performance-improvements-in-net-core/</a:t>
            </a:r>
          </a:p>
        </p:txBody>
      </p:sp>
      <p:sp>
        <p:nvSpPr>
          <p:cNvPr id="263" name="Content Placeholder 2"/>
          <p:cNvSpPr txBox="1"/>
          <p:nvPr/>
        </p:nvSpPr>
        <p:spPr>
          <a:xfrm>
            <a:off x="422788" y="1209453"/>
            <a:ext cx="1051560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28607" indent="-228607" defTabSz="91443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/>
            </a:lvl1pPr>
          </a:lstStyle>
          <a:p>
            <a:pPr/>
            <a:r>
              <a:t>Pos with perf. improvements with benchmarks</a:t>
            </a:r>
          </a:p>
        </p:txBody>
      </p:sp>
      <p:pic>
        <p:nvPicPr>
          <p:cNvPr id="26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2064" y="2785830"/>
            <a:ext cx="6107872" cy="3929324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Rectangle 2"/>
          <p:cNvSpPr txBox="1"/>
          <p:nvPr/>
        </p:nvSpPr>
        <p:spPr>
          <a:xfrm>
            <a:off x="633689" y="1908742"/>
            <a:ext cx="10093798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u="sng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4" invalidUrl="" action="" tgtFrame="" tooltip="" history="1" highlightClick="0" endSnd="0"/>
              </a:rPr>
              <a:t>https://devblogs.microsoft.com/dotnet/performance-improvements-in-net-core-3-0/</a:t>
            </a:r>
            <a:endParaRPr sz="21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HighPerfCodingTheme">
  <a:themeElements>
    <a:clrScheme name="HighPerfCoding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HighPerfCoding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HighPerfCoding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HighPerfCodingTheme">
  <a:themeElements>
    <a:clrScheme name="HighPerfCoding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HighPerfCoding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HighPerfCoding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